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6" r:id="rId6"/>
    <p:sldId id="267" r:id="rId7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2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10/01/1445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84327" y="1547889"/>
            <a:ext cx="5259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accent4">
                    <a:lumMod val="20000"/>
                    <a:lumOff val="80000"/>
                  </a:schemeClr>
                </a:solidFill>
                <a:cs typeface="B Mitra" panose="00000400000000000000" pitchFamily="2" charset="-78"/>
              </a:rPr>
              <a:t>گزارش </a:t>
            </a:r>
            <a:r>
              <a:rPr lang="fa-I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B Mitra" panose="00000400000000000000" pitchFamily="2" charset="-78"/>
              </a:rPr>
              <a:t>عملکـــرد </a:t>
            </a:r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حوزه محتوای دیجیتال </a:t>
            </a:r>
          </a:p>
          <a:p>
            <a:pPr algn="ctr" rtl="1"/>
            <a:r>
              <a:rPr lang="fa-I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B Mitra" panose="00000400000000000000" pitchFamily="2" charset="-78"/>
              </a:rPr>
              <a:t>انجمن علمی- دانشجویی .................</a:t>
            </a:r>
          </a:p>
          <a:p>
            <a:pPr algn="ctr"/>
            <a:r>
              <a:rPr lang="fa-IR" sz="2000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B Mitra" panose="00000400000000000000" pitchFamily="2" charset="-78"/>
              </a:rPr>
              <a:t>جشنواره دانشگاهی حرکت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35" y="409231"/>
            <a:ext cx="908774" cy="8089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000"/>
                    </a14:imgEffect>
                    <a14:imgEffect>
                      <a14:brightnessContrast bright="54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085" y="409231"/>
            <a:ext cx="790757" cy="887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539" y="409231"/>
            <a:ext cx="1109893" cy="941062"/>
          </a:xfrm>
          <a:prstGeom prst="rect">
            <a:avLst/>
          </a:prstGeom>
        </p:spPr>
      </p:pic>
      <p:sp>
        <p:nvSpPr>
          <p:cNvPr id="12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10707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0" y="2063761"/>
            <a:ext cx="6852817" cy="6131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عنوان سایت</a:t>
            </a:r>
            <a:r>
              <a:rPr lang="en-US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/</a:t>
            </a: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آدرس سایت</a:t>
            </a: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6392" y="3192969"/>
            <a:ext cx="6852817" cy="670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004051" y="3836163"/>
            <a:ext cx="12378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معرفی</a:t>
            </a:r>
            <a:r>
              <a:rPr kumimoji="0" lang="fa-IR" altLang="fa-IR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فعالیت:</a:t>
            </a:r>
            <a:r>
              <a:rPr kumimoji="0" lang="fa-IR" altLang="fa-IR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" b="2636"/>
          <a:stretch>
            <a:fillRect/>
          </a:stretch>
        </p:blipFill>
        <p:spPr>
          <a:xfrm>
            <a:off x="4778213" y="8574374"/>
            <a:ext cx="1937380" cy="1117621"/>
          </a:xfrm>
          <a:prstGeom prst="roundRect">
            <a:avLst>
              <a:gd name="adj" fmla="val 93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731725" y="6214497"/>
            <a:ext cx="15007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میزان بازدید و آمار: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6838" y="6557177"/>
            <a:ext cx="5819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</a:t>
            </a:r>
            <a:endParaRPr lang="fa-IR" sz="1100" dirty="0" smtClean="0">
              <a:cs typeface="B Zar" panose="000004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51419" y="1027476"/>
            <a:ext cx="5259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 حوزه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محتوای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دیجیتال </a:t>
            </a: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212101"/>
            <a:ext cx="1109893" cy="94106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32" name="8-Point Star 31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83" y="2131858"/>
            <a:ext cx="6852817" cy="9186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معرفی فعالیت (وب گاه، شبکه اجتماعی، نرم افزار کاربردی، سامانه هوشمند، اینفوگرافیک، فیلم ، پادکست و ...  )  </a:t>
            </a: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177023" y="4961209"/>
            <a:ext cx="10791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آدرس لینک: </a:t>
            </a:r>
            <a:endParaRPr kumimoji="0" lang="en-US" altLang="fa-IR" sz="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903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1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8588" y="1091101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Mitra" panose="00000400000000000000" pitchFamily="2" charset="-78"/>
              </a:rPr>
              <a:t>گزارش عملکـــرد </a:t>
            </a:r>
            <a:r>
              <a:rPr lang="fa-IR" b="1" dirty="0" smtClean="0">
                <a:cs typeface="B Mitra" panose="00000400000000000000" pitchFamily="2" charset="-78"/>
              </a:rPr>
              <a:t>درحوزه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محتوای دیجیتال </a:t>
            </a:r>
            <a:endParaRPr lang="fa-IR" b="1" dirty="0" smtClean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b="1" dirty="0" smtClean="0">
                <a:cs typeface="B Mitra" panose="00000400000000000000" pitchFamily="2" charset="-78"/>
              </a:rPr>
              <a:t>انجمن </a:t>
            </a:r>
            <a:r>
              <a:rPr lang="fa-IR" b="1" dirty="0">
                <a:cs typeface="B Mitra" panose="00000400000000000000" pitchFamily="2" charset="-78"/>
              </a:rPr>
              <a:t>علمی- دانشجویی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cs typeface="B Mitra" panose="00000400000000000000" pitchFamily="2" charset="-78"/>
              </a:rPr>
              <a:t>جشنواره </a:t>
            </a:r>
            <a:r>
              <a:rPr lang="fa-IR" b="1" dirty="0">
                <a:cs typeface="B Mitra" panose="00000400000000000000" pitchFamily="2" charset="-78"/>
              </a:rPr>
              <a:t>دانشگاهی حرکت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8" y="212101"/>
            <a:ext cx="1099528" cy="9322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2853" y="9227746"/>
            <a:ext cx="4647055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7" name="8-Point Star 6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3" y="2115615"/>
            <a:ext cx="6852817" cy="6131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اهداف و برنامه ها</a:t>
            </a: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58753"/>
            <a:ext cx="6852817" cy="670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53" y="3642610"/>
            <a:ext cx="5590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اهداف ......</a:t>
            </a:r>
          </a:p>
          <a:p>
            <a:endParaRPr lang="fa-IR" sz="2000" dirty="0">
              <a:cs typeface="B Mitra" panose="00000400000000000000" pitchFamily="2" charset="-78"/>
            </a:endParaRPr>
          </a:p>
          <a:p>
            <a:endParaRPr lang="fa-IR" sz="2000" dirty="0" smtClean="0">
              <a:cs typeface="B Mitra" panose="00000400000000000000" pitchFamily="2" charset="-78"/>
            </a:endParaRPr>
          </a:p>
          <a:p>
            <a:endParaRPr lang="fa-IR" sz="2000" dirty="0" smtClean="0">
              <a:cs typeface="B Mitra" panose="00000400000000000000" pitchFamily="2" charset="-78"/>
            </a:endParaRPr>
          </a:p>
          <a:p>
            <a:r>
              <a:rPr lang="fa-IR" sz="2000" dirty="0" smtClean="0">
                <a:cs typeface="B Mitra" panose="00000400000000000000" pitchFamily="2" charset="-78"/>
              </a:rPr>
              <a:t>نحوه برنامه‌ریزی............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339" y="369460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15" name="Picture Placeholder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" b="2636"/>
          <a:stretch>
            <a:fillRect/>
          </a:stretch>
        </p:blipFill>
        <p:spPr>
          <a:xfrm>
            <a:off x="4819908" y="8530184"/>
            <a:ext cx="2074604" cy="1334125"/>
          </a:xfrm>
          <a:prstGeom prst="roundRect">
            <a:avLst>
              <a:gd name="adj" fmla="val 93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6495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460672" y="34927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0" y="1827335"/>
            <a:ext cx="6852817" cy="5797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هیئت تحریریه و همکاران</a:t>
            </a: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443961"/>
            <a:ext cx="6852817" cy="670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07275" y="2753824"/>
            <a:ext cx="998145" cy="1055725"/>
            <a:chOff x="575409" y="1482031"/>
            <a:chExt cx="1375625" cy="1454981"/>
          </a:xfrm>
        </p:grpSpPr>
        <p:sp>
          <p:nvSpPr>
            <p:cNvPr id="31" name="Rectangle 30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1726796" y="2753824"/>
            <a:ext cx="998145" cy="1055725"/>
            <a:chOff x="575409" y="1482031"/>
            <a:chExt cx="1375625" cy="1454981"/>
          </a:xfrm>
        </p:grpSpPr>
        <p:sp>
          <p:nvSpPr>
            <p:cNvPr id="59" name="Rectangle 58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984638" y="2753824"/>
            <a:ext cx="998145" cy="1055725"/>
            <a:chOff x="575409" y="1482031"/>
            <a:chExt cx="1375625" cy="1454981"/>
          </a:xfrm>
        </p:grpSpPr>
        <p:sp>
          <p:nvSpPr>
            <p:cNvPr id="67" name="Rectangle 66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267846" y="2753824"/>
            <a:ext cx="998145" cy="1055725"/>
            <a:chOff x="575409" y="1482031"/>
            <a:chExt cx="1375625" cy="1454981"/>
          </a:xfrm>
        </p:grpSpPr>
        <p:sp>
          <p:nvSpPr>
            <p:cNvPr id="75" name="Rectangle 74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562437" y="2753036"/>
            <a:ext cx="3833402" cy="1879154"/>
            <a:chOff x="1562437" y="2839395"/>
            <a:chExt cx="3833402" cy="211302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562437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85478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112631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39583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529718" y="2753824"/>
            <a:ext cx="998145" cy="1055725"/>
            <a:chOff x="575409" y="1482031"/>
            <a:chExt cx="1375625" cy="1454981"/>
          </a:xfrm>
        </p:grpSpPr>
        <p:sp>
          <p:nvSpPr>
            <p:cNvPr id="83" name="Rectangle 82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89" name="Shape 820"/>
          <p:cNvSpPr/>
          <p:nvPr/>
        </p:nvSpPr>
        <p:spPr>
          <a:xfrm>
            <a:off x="215225" y="3892487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90" name="Shape 820"/>
          <p:cNvSpPr/>
          <p:nvPr/>
        </p:nvSpPr>
        <p:spPr>
          <a:xfrm>
            <a:off x="1537456" y="3892487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91" name="Shape 820"/>
          <p:cNvSpPr/>
          <p:nvPr/>
        </p:nvSpPr>
        <p:spPr>
          <a:xfrm>
            <a:off x="2792588" y="3892487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92" name="Shape 820"/>
          <p:cNvSpPr/>
          <p:nvPr/>
        </p:nvSpPr>
        <p:spPr>
          <a:xfrm>
            <a:off x="4046078" y="3892487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93" name="Shape 820"/>
          <p:cNvSpPr/>
          <p:nvPr/>
        </p:nvSpPr>
        <p:spPr>
          <a:xfrm>
            <a:off x="5337300" y="3892487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grpSp>
        <p:nvGrpSpPr>
          <p:cNvPr id="182" name="Group 181"/>
          <p:cNvGrpSpPr/>
          <p:nvPr/>
        </p:nvGrpSpPr>
        <p:grpSpPr>
          <a:xfrm>
            <a:off x="407275" y="4793340"/>
            <a:ext cx="998145" cy="1055725"/>
            <a:chOff x="575409" y="1482031"/>
            <a:chExt cx="1375625" cy="1454981"/>
          </a:xfrm>
        </p:grpSpPr>
        <p:sp>
          <p:nvSpPr>
            <p:cNvPr id="183" name="Rectangle 182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89" name="Group 188"/>
          <p:cNvGrpSpPr/>
          <p:nvPr/>
        </p:nvGrpSpPr>
        <p:grpSpPr>
          <a:xfrm>
            <a:off x="1726796" y="4793340"/>
            <a:ext cx="998145" cy="1055725"/>
            <a:chOff x="575409" y="1482031"/>
            <a:chExt cx="1375625" cy="1454981"/>
          </a:xfrm>
        </p:grpSpPr>
        <p:sp>
          <p:nvSpPr>
            <p:cNvPr id="190" name="Rectangle 189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6" name="Group 195"/>
          <p:cNvGrpSpPr/>
          <p:nvPr/>
        </p:nvGrpSpPr>
        <p:grpSpPr>
          <a:xfrm>
            <a:off x="2984638" y="4793340"/>
            <a:ext cx="998145" cy="1055725"/>
            <a:chOff x="575409" y="1482031"/>
            <a:chExt cx="1375625" cy="1454981"/>
          </a:xfrm>
        </p:grpSpPr>
        <p:sp>
          <p:nvSpPr>
            <p:cNvPr id="197" name="Rectangle 196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03" name="Group 202"/>
          <p:cNvGrpSpPr/>
          <p:nvPr/>
        </p:nvGrpSpPr>
        <p:grpSpPr>
          <a:xfrm>
            <a:off x="4267846" y="4793340"/>
            <a:ext cx="998145" cy="1055725"/>
            <a:chOff x="575409" y="1482031"/>
            <a:chExt cx="1375625" cy="1454981"/>
          </a:xfrm>
        </p:grpSpPr>
        <p:sp>
          <p:nvSpPr>
            <p:cNvPr id="204" name="Rectangle 203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5" name="Group 204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06" name="Rectangle 205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1562437" y="4792552"/>
            <a:ext cx="3833402" cy="1879154"/>
            <a:chOff x="1562437" y="2839395"/>
            <a:chExt cx="3833402" cy="2113027"/>
          </a:xfrm>
        </p:grpSpPr>
        <p:cxnSp>
          <p:nvCxnSpPr>
            <p:cNvPr id="211" name="Straight Connector 210"/>
            <p:cNvCxnSpPr/>
            <p:nvPr/>
          </p:nvCxnSpPr>
          <p:spPr>
            <a:xfrm>
              <a:off x="1562437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285478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4112631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539583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/>
        </p:nvGrpSpPr>
        <p:grpSpPr>
          <a:xfrm>
            <a:off x="5529718" y="4793340"/>
            <a:ext cx="998145" cy="1055725"/>
            <a:chOff x="575409" y="1482031"/>
            <a:chExt cx="1375625" cy="1454981"/>
          </a:xfrm>
        </p:grpSpPr>
        <p:sp>
          <p:nvSpPr>
            <p:cNvPr id="216" name="Rectangle 215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2" name="Shape 820"/>
          <p:cNvSpPr/>
          <p:nvPr/>
        </p:nvSpPr>
        <p:spPr>
          <a:xfrm>
            <a:off x="215225" y="5932003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23" name="Shape 820"/>
          <p:cNvSpPr/>
          <p:nvPr/>
        </p:nvSpPr>
        <p:spPr>
          <a:xfrm>
            <a:off x="1537456" y="5932003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24" name="Shape 820"/>
          <p:cNvSpPr/>
          <p:nvPr/>
        </p:nvSpPr>
        <p:spPr>
          <a:xfrm>
            <a:off x="2792588" y="5932003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25" name="Shape 820"/>
          <p:cNvSpPr/>
          <p:nvPr/>
        </p:nvSpPr>
        <p:spPr>
          <a:xfrm>
            <a:off x="4046078" y="5932003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26" name="Shape 820"/>
          <p:cNvSpPr/>
          <p:nvPr/>
        </p:nvSpPr>
        <p:spPr>
          <a:xfrm>
            <a:off x="5337300" y="5932003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grpSp>
        <p:nvGrpSpPr>
          <p:cNvPr id="227" name="Group 226"/>
          <p:cNvGrpSpPr/>
          <p:nvPr/>
        </p:nvGrpSpPr>
        <p:grpSpPr>
          <a:xfrm>
            <a:off x="407275" y="6828463"/>
            <a:ext cx="998145" cy="1055725"/>
            <a:chOff x="575409" y="1482031"/>
            <a:chExt cx="1375625" cy="1454981"/>
          </a:xfrm>
        </p:grpSpPr>
        <p:sp>
          <p:nvSpPr>
            <p:cNvPr id="228" name="Rectangle 227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34" name="Group 233"/>
          <p:cNvGrpSpPr/>
          <p:nvPr/>
        </p:nvGrpSpPr>
        <p:grpSpPr>
          <a:xfrm>
            <a:off x="1726796" y="6828463"/>
            <a:ext cx="998145" cy="1055725"/>
            <a:chOff x="575409" y="1482031"/>
            <a:chExt cx="1375625" cy="1454981"/>
          </a:xfrm>
        </p:grpSpPr>
        <p:sp>
          <p:nvSpPr>
            <p:cNvPr id="235" name="Rectangle 234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6" name="Group 235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41" name="Group 240"/>
          <p:cNvGrpSpPr/>
          <p:nvPr/>
        </p:nvGrpSpPr>
        <p:grpSpPr>
          <a:xfrm>
            <a:off x="2984638" y="6828463"/>
            <a:ext cx="998145" cy="1055725"/>
            <a:chOff x="575409" y="1482031"/>
            <a:chExt cx="1375625" cy="1454981"/>
          </a:xfrm>
        </p:grpSpPr>
        <p:sp>
          <p:nvSpPr>
            <p:cNvPr id="242" name="Rectangle 241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44" name="Rectangle 243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4267846" y="6828463"/>
            <a:ext cx="998145" cy="1055725"/>
            <a:chOff x="575409" y="1482031"/>
            <a:chExt cx="1375625" cy="1454981"/>
          </a:xfrm>
        </p:grpSpPr>
        <p:sp>
          <p:nvSpPr>
            <p:cNvPr id="249" name="Rectangle 248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55" name="Group 254"/>
          <p:cNvGrpSpPr/>
          <p:nvPr/>
        </p:nvGrpSpPr>
        <p:grpSpPr>
          <a:xfrm>
            <a:off x="1562437" y="6827675"/>
            <a:ext cx="3833402" cy="1879154"/>
            <a:chOff x="1562437" y="2839395"/>
            <a:chExt cx="3833402" cy="2113027"/>
          </a:xfrm>
        </p:grpSpPr>
        <p:cxnSp>
          <p:nvCxnSpPr>
            <p:cNvPr id="256" name="Straight Connector 255"/>
            <p:cNvCxnSpPr/>
            <p:nvPr/>
          </p:nvCxnSpPr>
          <p:spPr>
            <a:xfrm>
              <a:off x="1562437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285478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4112631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5395839" y="2839395"/>
              <a:ext cx="0" cy="21130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Group 259"/>
          <p:cNvGrpSpPr/>
          <p:nvPr/>
        </p:nvGrpSpPr>
        <p:grpSpPr>
          <a:xfrm>
            <a:off x="5529718" y="6828463"/>
            <a:ext cx="998145" cy="1055725"/>
            <a:chOff x="575409" y="1482031"/>
            <a:chExt cx="1375625" cy="1454981"/>
          </a:xfrm>
        </p:grpSpPr>
        <p:sp>
          <p:nvSpPr>
            <p:cNvPr id="261" name="Rectangle 260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63" name="Rectangle 262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67" name="Shape 820"/>
          <p:cNvSpPr/>
          <p:nvPr/>
        </p:nvSpPr>
        <p:spPr>
          <a:xfrm>
            <a:off x="215225" y="7967126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68" name="Shape 820"/>
          <p:cNvSpPr/>
          <p:nvPr/>
        </p:nvSpPr>
        <p:spPr>
          <a:xfrm>
            <a:off x="1537456" y="7967126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69" name="Shape 820"/>
          <p:cNvSpPr/>
          <p:nvPr/>
        </p:nvSpPr>
        <p:spPr>
          <a:xfrm>
            <a:off x="2792588" y="7967126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70" name="Shape 820"/>
          <p:cNvSpPr/>
          <p:nvPr/>
        </p:nvSpPr>
        <p:spPr>
          <a:xfrm>
            <a:off x="4046078" y="7967126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271" name="Shape 820"/>
          <p:cNvSpPr/>
          <p:nvPr/>
        </p:nvSpPr>
        <p:spPr>
          <a:xfrm>
            <a:off x="5337300" y="7967126"/>
            <a:ext cx="1376824" cy="78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مقطع تحصیلی</a:t>
            </a:r>
            <a:endParaRPr lang="fa-IR" sz="825" dirty="0"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1000" dirty="0" smtClean="0"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</a:p>
        </p:txBody>
      </p:sp>
      <p:sp>
        <p:nvSpPr>
          <p:cNvPr id="148" name="Shape 786"/>
          <p:cNvSpPr>
            <a:spLocks noGrp="1"/>
          </p:cNvSpPr>
          <p:nvPr>
            <p:ph type="pic" idx="3"/>
          </p:nvPr>
        </p:nvSpPr>
        <p:spPr>
          <a:xfrm>
            <a:off x="460672" y="40923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21661"/>
            <a:ext cx="908774" cy="887762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21661"/>
            <a:ext cx="790757" cy="887762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903637" y="898856"/>
            <a:ext cx="52593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</a:t>
            </a:r>
            <a:r>
              <a:rPr lang="fa-IR" sz="1600" b="1" dirty="0" smtClean="0">
                <a:cs typeface="B Mitra" panose="00000400000000000000" pitchFamily="2" charset="-78"/>
              </a:rPr>
              <a:t>در حوزه </a:t>
            </a:r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محتوای دیجیتال 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152" name="Picture 1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152141"/>
            <a:ext cx="1109893" cy="941062"/>
          </a:xfrm>
          <a:prstGeom prst="rect">
            <a:avLst/>
          </a:prstGeom>
        </p:spPr>
      </p:pic>
      <p:sp>
        <p:nvSpPr>
          <p:cNvPr id="153" name="Rectangle 152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154" name="8-Point Star 153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155" name="Picture Placeholder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" b="2636"/>
          <a:stretch>
            <a:fillRect/>
          </a:stretch>
        </p:blipFill>
        <p:spPr>
          <a:xfrm>
            <a:off x="4734490" y="8558753"/>
            <a:ext cx="2074604" cy="1334125"/>
          </a:xfrm>
          <a:prstGeom prst="roundRect">
            <a:avLst>
              <a:gd name="adj" fmla="val 93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804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786"/>
          <p:cNvSpPr>
            <a:spLocks noGrp="1"/>
          </p:cNvSpPr>
          <p:nvPr>
            <p:ph type="pic" idx="3"/>
          </p:nvPr>
        </p:nvSpPr>
        <p:spPr>
          <a:xfrm>
            <a:off x="703000" y="3509511"/>
            <a:ext cx="2557229" cy="27236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2" name="Shape 786"/>
          <p:cNvSpPr>
            <a:spLocks noGrp="1"/>
          </p:cNvSpPr>
          <p:nvPr>
            <p:ph type="pic" idx="3"/>
          </p:nvPr>
        </p:nvSpPr>
        <p:spPr>
          <a:xfrm>
            <a:off x="3668540" y="3486651"/>
            <a:ext cx="2557229" cy="270840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7" name="Shape 786"/>
          <p:cNvSpPr>
            <a:spLocks noGrp="1"/>
          </p:cNvSpPr>
          <p:nvPr>
            <p:ph type="pic" idx="3"/>
          </p:nvPr>
        </p:nvSpPr>
        <p:spPr>
          <a:xfrm>
            <a:off x="765828" y="6530340"/>
            <a:ext cx="2557229" cy="2194560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8" name="Shape 786"/>
          <p:cNvSpPr>
            <a:spLocks noGrp="1"/>
          </p:cNvSpPr>
          <p:nvPr>
            <p:ph type="pic" idx="3"/>
          </p:nvPr>
        </p:nvSpPr>
        <p:spPr>
          <a:xfrm>
            <a:off x="3668540" y="6452834"/>
            <a:ext cx="2557229" cy="2249206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5" name="Shape 786"/>
          <p:cNvSpPr>
            <a:spLocks noGrp="1"/>
          </p:cNvSpPr>
          <p:nvPr>
            <p:ph type="pic" idx="3"/>
          </p:nvPr>
        </p:nvSpPr>
        <p:spPr>
          <a:xfrm>
            <a:off x="460672" y="34927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8" name="Rectangle 27"/>
          <p:cNvSpPr/>
          <p:nvPr/>
        </p:nvSpPr>
        <p:spPr>
          <a:xfrm>
            <a:off x="0" y="1827335"/>
            <a:ext cx="6852817" cy="5797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/>
                </a:solidFill>
                <a:cs typeface="B Titr" panose="00000700000000000000" pitchFamily="2" charset="-78"/>
              </a:rPr>
              <a:t>گزارش تصویری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2443961"/>
            <a:ext cx="6852817" cy="670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21661"/>
            <a:ext cx="908774" cy="88776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21661"/>
            <a:ext cx="790757" cy="88776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03637" y="898856"/>
            <a:ext cx="52593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</a:t>
            </a:r>
            <a:r>
              <a:rPr lang="fa-IR" sz="1600" b="1" dirty="0" smtClean="0">
                <a:cs typeface="B Mitra" panose="00000400000000000000" pitchFamily="2" charset="-78"/>
              </a:rPr>
              <a:t>در حوزه </a:t>
            </a:r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محتوای دیجیتال 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>
                <a:solidFill>
                  <a:srgbClr val="FF0000"/>
                </a:solidFill>
                <a:cs typeface="B Mitra" panose="00000400000000000000" pitchFamily="2" charset="-78"/>
              </a:rPr>
              <a:t>.................</a:t>
            </a: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152141"/>
            <a:ext cx="1109893" cy="94106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35" name="8-Point Star 34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1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36" name="Picture Placeholder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" b="2636"/>
          <a:stretch>
            <a:fillRect/>
          </a:stretch>
        </p:blipFill>
        <p:spPr>
          <a:xfrm>
            <a:off x="4734490" y="8558753"/>
            <a:ext cx="2074604" cy="1334125"/>
          </a:xfrm>
          <a:prstGeom prst="roundRect">
            <a:avLst>
              <a:gd name="adj" fmla="val 93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500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08" y="212101"/>
            <a:ext cx="1099528" cy="9322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83" y="1502833"/>
            <a:ext cx="6852817" cy="4015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sz="2000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شاخص های داوری</a:t>
            </a:r>
            <a:endParaRPr lang="en-US" sz="2000" b="1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51290"/>
            <a:ext cx="6852817" cy="670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pic>
        <p:nvPicPr>
          <p:cNvPr id="15" name="Picture Placeholder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" b="2636"/>
          <a:stretch>
            <a:fillRect/>
          </a:stretch>
        </p:blipFill>
        <p:spPr>
          <a:xfrm>
            <a:off x="2496380" y="82411"/>
            <a:ext cx="2074604" cy="1334125"/>
          </a:xfrm>
          <a:prstGeom prst="roundRect">
            <a:avLst>
              <a:gd name="adj" fmla="val 93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99255" y="2149571"/>
            <a:ext cx="6303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2000" dirty="0" smtClean="0">
                <a:cs typeface="B Mitra" panose="00000400000000000000" pitchFamily="2" charset="-78"/>
              </a:rPr>
              <a:t>با توجه به اینکه در مرحله داوری موارد زیر نیز اهمیت دارند لطفا در ارسال گزارش به این موارد دقت شود و در صورت وجود این موارد به آن ها اشاره شود.</a:t>
            </a:r>
          </a:p>
          <a:p>
            <a:pPr algn="just"/>
            <a:endParaRPr lang="fa-IR" sz="2000" dirty="0" smtClean="0">
              <a:cs typeface="B Mitra" panose="00000400000000000000" pitchFamily="2" charset="-78"/>
            </a:endParaRPr>
          </a:p>
          <a:p>
            <a:pPr algn="just"/>
            <a:endParaRPr lang="en-US" sz="2000" dirty="0">
              <a:cs typeface="B Mitra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56430"/>
              </p:ext>
            </p:extLst>
          </p:nvPr>
        </p:nvGraphicFramePr>
        <p:xfrm>
          <a:off x="299255" y="2826862"/>
          <a:ext cx="6303021" cy="69167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303021">
                  <a:extLst>
                    <a:ext uri="{9D8B030D-6E8A-4147-A177-3AD203B41FA5}">
                      <a16:colId xmlns:a16="http://schemas.microsoft.com/office/drawing/2014/main" val="615476972"/>
                    </a:ext>
                  </a:extLst>
                </a:gridCol>
              </a:tblGrid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ظاهر مناسب و متناسب (طراحي فونت، رنگ ها، آيكون ها و...)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7780139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Mitra" panose="00000400000000000000" pitchFamily="2" charset="-78"/>
                        </a:rPr>
                        <a:t>رعايت خط و دستور زبان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2040383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ارتباط دو سويه با مخاطب و قابليت تعاملي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0290243"/>
                  </a:ext>
                </a:extLst>
              </a:tr>
              <a:tr h="23605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cs typeface="B Mitra" panose="00000400000000000000" pitchFamily="2" charset="-78"/>
                        </a:rPr>
                        <a:t>سهولت استفاده </a:t>
                      </a:r>
                      <a:r>
                        <a:rPr lang="en-US" sz="1050" dirty="0">
                          <a:effectLst/>
                          <a:cs typeface="B Mitra" panose="00000400000000000000" pitchFamily="2" charset="-78"/>
                        </a:rPr>
                        <a:t>(user friendly)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5485206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 به‌روز رساني مستمر و منظم از زمان تاسيس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4511114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ارزيابي ظاهري لوگو (طراحي خلاقانه و متناسب)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4279762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چند زبانه بودن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551202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سابقه تقدير داشتن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9518625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ارزيابي متوسط تعداد مراجعان يا كاربران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088480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همكاري گروهي و كار جمعي دانشجویی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16144632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همکاری با سایر انجمن‌های علمی یا اتحادیه و یا سازمان‌های بیرون دانشگاه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2936806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درج نام یا لوگوی انجمن علمی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1023097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جلب مشارکت مشاوران علمي و استادان دانشگاه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3352248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جامعيت و تنوع انواع محتوا (متن، تصوير، ويدئو و ...)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0973459"/>
                  </a:ext>
                </a:extLst>
              </a:tr>
              <a:tr h="306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cs typeface="B Mitra" panose="00000400000000000000" pitchFamily="2" charset="-78"/>
                        </a:rPr>
                        <a:t>تناسب عنوان با محتوا و نام خلاقانه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6011543"/>
                  </a:ext>
                </a:extLst>
              </a:tr>
              <a:tr h="24588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cs typeface="B Mitra" panose="00000400000000000000" pitchFamily="2" charset="-78"/>
                        </a:rPr>
                        <a:t>تناسب و هماهنگي محتوا با نوع، موضوع و مخاطب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300784"/>
                  </a:ext>
                </a:extLst>
              </a:tr>
              <a:tr h="24588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cs typeface="B Mitra" panose="00000400000000000000" pitchFamily="2" charset="-78"/>
                        </a:rPr>
                        <a:t>صحت محتوا، مستند و دقيق بودن ( ارجاع محتوا، وجود منابع و ...)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554455"/>
                  </a:ext>
                </a:extLst>
              </a:tr>
              <a:tr h="24588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  <a:cs typeface="B Mitra" panose="00000400000000000000" pitchFamily="2" charset="-78"/>
                        </a:rPr>
                        <a:t>شيوايي و روان بودن متون و كيفيت تصاوير (زيرنويس مناسب و ...)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006118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جذابيت محتوا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917270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نسبت محتواهای توليدي به کل محتواهای نشر یافته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6056589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توجه به مسئوليت‌هاي اجتماعي (رویدادها و مناسبت‌ها، محیط زیست، مسائل ملی یا منطقه‌ای و...)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894658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طراحي مناسب، هوشمندانه و خلاقانه پوستر فعاليت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8503333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جامعیت و توجه به شاخص‌های داوری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3901650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ویراستاری مناسب، متن شیوا و روان و رعایت خط و دستور زبان در عين اختصار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824550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استفاده مناسب از تصاویر گویا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480328"/>
                  </a:ext>
                </a:extLst>
              </a:tr>
              <a:tr h="26842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Mitra" panose="00000400000000000000" pitchFamily="2" charset="-78"/>
                        </a:rPr>
                        <a:t>انتشار خبر برنامه‌ها در سایت، خبرگزاری‌ها و ...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5170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466</Words>
  <Application>Microsoft Office PowerPoint</Application>
  <PresentationFormat>A4 Paper (210x297 mm)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 Mitra</vt:lpstr>
      <vt:lpstr>B Nazanin</vt:lpstr>
      <vt:lpstr>B Titr</vt:lpstr>
      <vt:lpstr>B Zar</vt:lpstr>
      <vt:lpstr>Calibri</vt:lpstr>
      <vt:lpstr>Calibri Light</vt:lpstr>
      <vt:lpstr>Helvetica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mo77</cp:lastModifiedBy>
  <cp:revision>25</cp:revision>
  <dcterms:created xsi:type="dcterms:W3CDTF">2017-06-12T07:22:58Z</dcterms:created>
  <dcterms:modified xsi:type="dcterms:W3CDTF">2023-07-27T12:47:25Z</dcterms:modified>
</cp:coreProperties>
</file>