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70" r:id="rId2"/>
    <p:sldId id="261" r:id="rId3"/>
    <p:sldId id="263" r:id="rId4"/>
    <p:sldId id="313" r:id="rId5"/>
    <p:sldId id="351" r:id="rId6"/>
    <p:sldId id="352" r:id="rId7"/>
    <p:sldId id="353" r:id="rId8"/>
    <p:sldId id="354" r:id="rId9"/>
    <p:sldId id="356" r:id="rId10"/>
    <p:sldId id="283" r:id="rId11"/>
    <p:sldId id="296" r:id="rId12"/>
    <p:sldId id="264" r:id="rId13"/>
    <p:sldId id="265" r:id="rId14"/>
    <p:sldId id="272" r:id="rId15"/>
    <p:sldId id="285" r:id="rId16"/>
    <p:sldId id="284" r:id="rId17"/>
    <p:sldId id="295" r:id="rId18"/>
    <p:sldId id="286" r:id="rId19"/>
    <p:sldId id="288" r:id="rId20"/>
    <p:sldId id="290" r:id="rId21"/>
    <p:sldId id="291" r:id="rId22"/>
    <p:sldId id="292" r:id="rId23"/>
    <p:sldId id="293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5" r:id="rId41"/>
    <p:sldId id="471" r:id="rId42"/>
    <p:sldId id="462" r:id="rId43"/>
    <p:sldId id="457" r:id="rId44"/>
    <p:sldId id="458" r:id="rId45"/>
    <p:sldId id="459" r:id="rId46"/>
    <p:sldId id="460" r:id="rId47"/>
    <p:sldId id="461" r:id="rId48"/>
    <p:sldId id="464" r:id="rId49"/>
    <p:sldId id="465" r:id="rId50"/>
    <p:sldId id="466" r:id="rId51"/>
    <p:sldId id="468" r:id="rId52"/>
    <p:sldId id="469" r:id="rId53"/>
  </p:sldIdLst>
  <p:sldSz cx="6858000" cy="9906000" type="A4"/>
  <p:notesSz cx="7302500" cy="9588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FF1F3"/>
    <a:srgbClr val="00B5C0"/>
    <a:srgbClr val="37CEDF"/>
    <a:srgbClr val="60D9E6"/>
    <a:srgbClr val="9DE2FF"/>
    <a:srgbClr val="FFFEEE"/>
    <a:srgbClr val="FFEEB7"/>
    <a:srgbClr val="FFDC68"/>
    <a:srgbClr val="FF8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434" autoAdjust="0"/>
  </p:normalViewPr>
  <p:slideViewPr>
    <p:cSldViewPr snapToGrid="0">
      <p:cViewPr varScale="1">
        <p:scale>
          <a:sx n="48" d="100"/>
          <a:sy n="48" d="100"/>
        </p:scale>
        <p:origin x="2388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CD9DF-603A-406B-8B84-3E6B6736E08B}" type="doc">
      <dgm:prSet loTypeId="urn:microsoft.com/office/officeart/2005/8/layout/pList2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8D22B16-B7B4-4AD1-9619-7406EADDF636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pPr rtl="1"/>
          <a:r>
            <a:rPr lang="fa-IR" b="1" dirty="0" smtClean="0">
              <a:cs typeface="B Mitra" panose="00000400000000000000" pitchFamily="2" charset="-78"/>
            </a:rPr>
            <a:t>تولیدات دیجیتال </a:t>
          </a:r>
          <a:endParaRPr lang="en-US" b="1" dirty="0">
            <a:cs typeface="B Mitra" panose="00000400000000000000" pitchFamily="2" charset="-78"/>
          </a:endParaRPr>
        </a:p>
      </dgm:t>
    </dgm:pt>
    <dgm:pt modelId="{5C8C48CC-65A1-47CD-8BA9-CCE6FA320DEF}" type="parTrans" cxnId="{C5FC8297-128B-4B28-B469-6542EAB33725}">
      <dgm:prSet/>
      <dgm:spPr/>
      <dgm:t>
        <a:bodyPr/>
        <a:lstStyle/>
        <a:p>
          <a:endParaRPr lang="en-US"/>
        </a:p>
      </dgm:t>
    </dgm:pt>
    <dgm:pt modelId="{2A01DDC3-AC19-47F4-8B88-1FE05D17BD49}" type="sibTrans" cxnId="{C5FC8297-128B-4B28-B469-6542EAB33725}">
      <dgm:prSet/>
      <dgm:spPr/>
      <dgm:t>
        <a:bodyPr/>
        <a:lstStyle/>
        <a:p>
          <a:endParaRPr lang="en-US"/>
        </a:p>
      </dgm:t>
    </dgm:pt>
    <dgm:pt modelId="{6E97152A-BFF3-4EE8-8C48-2F01FD8E3896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r>
            <a:rPr lang="fa-IR" b="1" dirty="0" smtClean="0">
              <a:cs typeface="B Mitra" panose="00000400000000000000" pitchFamily="2" charset="-78"/>
            </a:rPr>
            <a:t>کتاب</a:t>
          </a:r>
          <a:endParaRPr lang="en-US" b="1" dirty="0">
            <a:cs typeface="B Mitra" panose="00000400000000000000" pitchFamily="2" charset="-78"/>
          </a:endParaRPr>
        </a:p>
      </dgm:t>
    </dgm:pt>
    <dgm:pt modelId="{2A035E19-93CA-44D8-85E3-7D924ED28D2B}" type="parTrans" cxnId="{94A9537D-E68E-4658-B53B-5D1184E3F2FD}">
      <dgm:prSet/>
      <dgm:spPr/>
      <dgm:t>
        <a:bodyPr/>
        <a:lstStyle/>
        <a:p>
          <a:endParaRPr lang="en-US"/>
        </a:p>
      </dgm:t>
    </dgm:pt>
    <dgm:pt modelId="{B70F7C35-8C87-4F6E-9D86-8BA9935F2270}" type="sibTrans" cxnId="{94A9537D-E68E-4658-B53B-5D1184E3F2FD}">
      <dgm:prSet/>
      <dgm:spPr/>
      <dgm:t>
        <a:bodyPr/>
        <a:lstStyle/>
        <a:p>
          <a:endParaRPr lang="en-US"/>
        </a:p>
      </dgm:t>
    </dgm:pt>
    <dgm:pt modelId="{94676F0C-0D90-4D85-A1ED-B39B59811D73}">
      <dgm:prSet phldrT="[Text]"/>
      <dgm:spPr/>
      <dgm:t>
        <a:bodyPr/>
        <a:lstStyle/>
        <a:p>
          <a:endParaRPr lang="fa-IR" dirty="0" smtClean="0"/>
        </a:p>
        <a:p>
          <a:endParaRPr lang="fa-IR" dirty="0" smtClean="0"/>
        </a:p>
        <a:p>
          <a:pPr rtl="1"/>
          <a:r>
            <a:rPr lang="fa-IR" b="1" dirty="0" smtClean="0">
              <a:cs typeface="B Mitra" panose="00000400000000000000" pitchFamily="2" charset="-78"/>
            </a:rPr>
            <a:t>نشریه</a:t>
          </a:r>
        </a:p>
        <a:p>
          <a:endParaRPr lang="en-US" dirty="0"/>
        </a:p>
      </dgm:t>
    </dgm:pt>
    <dgm:pt modelId="{0940A3B9-3963-4480-83A1-0BE6676012AB}" type="sibTrans" cxnId="{B781ED72-035E-4F52-85DD-7F90C1D25677}">
      <dgm:prSet/>
      <dgm:spPr/>
      <dgm:t>
        <a:bodyPr/>
        <a:lstStyle/>
        <a:p>
          <a:endParaRPr lang="en-US"/>
        </a:p>
      </dgm:t>
    </dgm:pt>
    <dgm:pt modelId="{613B13A6-FDBE-4A02-90E1-B626BC3BFE8E}" type="parTrans" cxnId="{B781ED72-035E-4F52-85DD-7F90C1D25677}">
      <dgm:prSet/>
      <dgm:spPr/>
      <dgm:t>
        <a:bodyPr/>
        <a:lstStyle/>
        <a:p>
          <a:endParaRPr lang="en-US"/>
        </a:p>
      </dgm:t>
    </dgm:pt>
    <dgm:pt modelId="{63AC247D-06FC-4DE0-AB02-2D8D40428546}" type="pres">
      <dgm:prSet presAssocID="{1A9CD9DF-603A-406B-8B84-3E6B6736E0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88BBF9-F941-4584-837F-55F0982C44D3}" type="pres">
      <dgm:prSet presAssocID="{1A9CD9DF-603A-406B-8B84-3E6B6736E08B}" presName="bkgdShp" presStyleLbl="alignAccFollowNode1" presStyleIdx="0" presStyleCnt="1"/>
      <dgm:spPr/>
    </dgm:pt>
    <dgm:pt modelId="{6EDD6E5F-F9C3-4FC0-96AF-FC0EDB33AD3D}" type="pres">
      <dgm:prSet presAssocID="{1A9CD9DF-603A-406B-8B84-3E6B6736E08B}" presName="linComp" presStyleCnt="0"/>
      <dgm:spPr/>
    </dgm:pt>
    <dgm:pt modelId="{FA38ADDC-A87C-41CE-8C47-6592689757A7}" type="pres">
      <dgm:prSet presAssocID="{94676F0C-0D90-4D85-A1ED-B39B59811D73}" presName="compNode" presStyleCnt="0"/>
      <dgm:spPr/>
    </dgm:pt>
    <dgm:pt modelId="{0D367513-B3AB-4599-8D93-F63D6D0291AD}" type="pres">
      <dgm:prSet presAssocID="{94676F0C-0D90-4D85-A1ED-B39B59811D73}" presName="node" presStyleLbl="node1" presStyleIdx="0" presStyleCnt="3" custLinFactNeighborY="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A4BF-285A-4A53-A044-D77D82F64947}" type="pres">
      <dgm:prSet presAssocID="{94676F0C-0D90-4D85-A1ED-B39B59811D73}" presName="invisiNode" presStyleLbl="node1" presStyleIdx="0" presStyleCnt="3"/>
      <dgm:spPr/>
    </dgm:pt>
    <dgm:pt modelId="{EC69BE3F-E348-4E1A-90AC-9D7DB0CDD0EB}" type="pres">
      <dgm:prSet presAssocID="{94676F0C-0D90-4D85-A1ED-B39B59811D73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n-US"/>
        </a:p>
      </dgm:t>
    </dgm:pt>
    <dgm:pt modelId="{7BC6750A-305B-4B84-AE95-016E6B045ABA}" type="pres">
      <dgm:prSet presAssocID="{0940A3B9-3963-4480-83A1-0BE6676012A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AF70BF-4822-4775-922F-8CC795D7C627}" type="pres">
      <dgm:prSet presAssocID="{78D22B16-B7B4-4AD1-9619-7406EADDF636}" presName="compNode" presStyleCnt="0"/>
      <dgm:spPr/>
    </dgm:pt>
    <dgm:pt modelId="{19523877-707C-4B93-890B-DAFC86CE6E98}" type="pres">
      <dgm:prSet presAssocID="{78D22B16-B7B4-4AD1-9619-7406EADDF6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E8D70-202A-4A2A-8BB5-26755FB07DC7}" type="pres">
      <dgm:prSet presAssocID="{78D22B16-B7B4-4AD1-9619-7406EADDF636}" presName="invisiNode" presStyleLbl="node1" presStyleIdx="1" presStyleCnt="3"/>
      <dgm:spPr/>
    </dgm:pt>
    <dgm:pt modelId="{D0564484-B103-425F-966D-45C321DA1323}" type="pres">
      <dgm:prSet presAssocID="{78D22B16-B7B4-4AD1-9619-7406EADDF63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en-US"/>
        </a:p>
      </dgm:t>
    </dgm:pt>
    <dgm:pt modelId="{2084AFC5-787D-4236-8194-7A04D54300F0}" type="pres">
      <dgm:prSet presAssocID="{2A01DDC3-AC19-47F4-8B88-1FE05D17BD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2C43A08-513F-47B1-9B16-5249A0EE2CED}" type="pres">
      <dgm:prSet presAssocID="{6E97152A-BFF3-4EE8-8C48-2F01FD8E3896}" presName="compNode" presStyleCnt="0"/>
      <dgm:spPr/>
    </dgm:pt>
    <dgm:pt modelId="{FBD16945-4FFD-49F8-96EA-120587534B52}" type="pres">
      <dgm:prSet presAssocID="{6E97152A-BFF3-4EE8-8C48-2F01FD8E38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B48EB5-C82B-440B-88E0-A707BAEA6C54}" type="pres">
      <dgm:prSet presAssocID="{6E97152A-BFF3-4EE8-8C48-2F01FD8E3896}" presName="invisiNode" presStyleLbl="node1" presStyleIdx="2" presStyleCnt="3"/>
      <dgm:spPr/>
    </dgm:pt>
    <dgm:pt modelId="{BD45D288-7111-4D88-8493-5438643C199F}" type="pres">
      <dgm:prSet presAssocID="{6E97152A-BFF3-4EE8-8C48-2F01FD8E389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</dgm:spPr>
      <dgm:t>
        <a:bodyPr/>
        <a:lstStyle/>
        <a:p>
          <a:endParaRPr lang="en-US"/>
        </a:p>
      </dgm:t>
    </dgm:pt>
  </dgm:ptLst>
  <dgm:cxnLst>
    <dgm:cxn modelId="{728A2ECB-9776-43CE-BA40-C588A1A9D4B5}" type="presOf" srcId="{94676F0C-0D90-4D85-A1ED-B39B59811D73}" destId="{0D367513-B3AB-4599-8D93-F63D6D0291AD}" srcOrd="0" destOrd="0" presId="urn:microsoft.com/office/officeart/2005/8/layout/pList2"/>
    <dgm:cxn modelId="{94A9537D-E68E-4658-B53B-5D1184E3F2FD}" srcId="{1A9CD9DF-603A-406B-8B84-3E6B6736E08B}" destId="{6E97152A-BFF3-4EE8-8C48-2F01FD8E3896}" srcOrd="2" destOrd="0" parTransId="{2A035E19-93CA-44D8-85E3-7D924ED28D2B}" sibTransId="{B70F7C35-8C87-4F6E-9D86-8BA9935F2270}"/>
    <dgm:cxn modelId="{C5FC8297-128B-4B28-B469-6542EAB33725}" srcId="{1A9CD9DF-603A-406B-8B84-3E6B6736E08B}" destId="{78D22B16-B7B4-4AD1-9619-7406EADDF636}" srcOrd="1" destOrd="0" parTransId="{5C8C48CC-65A1-47CD-8BA9-CCE6FA320DEF}" sibTransId="{2A01DDC3-AC19-47F4-8B88-1FE05D17BD49}"/>
    <dgm:cxn modelId="{D9FA1C75-2DDD-4543-B763-67867FF2059C}" type="presOf" srcId="{78D22B16-B7B4-4AD1-9619-7406EADDF636}" destId="{19523877-707C-4B93-890B-DAFC86CE6E98}" srcOrd="0" destOrd="0" presId="urn:microsoft.com/office/officeart/2005/8/layout/pList2"/>
    <dgm:cxn modelId="{A56BE043-CD2C-4B35-9041-201238BF9156}" type="presOf" srcId="{6E97152A-BFF3-4EE8-8C48-2F01FD8E3896}" destId="{FBD16945-4FFD-49F8-96EA-120587534B52}" srcOrd="0" destOrd="0" presId="urn:microsoft.com/office/officeart/2005/8/layout/pList2"/>
    <dgm:cxn modelId="{B781ED72-035E-4F52-85DD-7F90C1D25677}" srcId="{1A9CD9DF-603A-406B-8B84-3E6B6736E08B}" destId="{94676F0C-0D90-4D85-A1ED-B39B59811D73}" srcOrd="0" destOrd="0" parTransId="{613B13A6-FDBE-4A02-90E1-B626BC3BFE8E}" sibTransId="{0940A3B9-3963-4480-83A1-0BE6676012AB}"/>
    <dgm:cxn modelId="{35064C6E-8682-494F-B4C6-F592B18FC823}" type="presOf" srcId="{2A01DDC3-AC19-47F4-8B88-1FE05D17BD49}" destId="{2084AFC5-787D-4236-8194-7A04D54300F0}" srcOrd="0" destOrd="0" presId="urn:microsoft.com/office/officeart/2005/8/layout/pList2"/>
    <dgm:cxn modelId="{6A7F7FC5-C450-493B-B686-9DA809297E84}" type="presOf" srcId="{0940A3B9-3963-4480-83A1-0BE6676012AB}" destId="{7BC6750A-305B-4B84-AE95-016E6B045ABA}" srcOrd="0" destOrd="0" presId="urn:microsoft.com/office/officeart/2005/8/layout/pList2"/>
    <dgm:cxn modelId="{C8DAC37D-7F64-4AE9-BC5C-3B2833390AC1}" type="presOf" srcId="{1A9CD9DF-603A-406B-8B84-3E6B6736E08B}" destId="{63AC247D-06FC-4DE0-AB02-2D8D40428546}" srcOrd="0" destOrd="0" presId="urn:microsoft.com/office/officeart/2005/8/layout/pList2"/>
    <dgm:cxn modelId="{646659A3-521F-4CE8-BDD8-BB245237E441}" type="presParOf" srcId="{63AC247D-06FC-4DE0-AB02-2D8D40428546}" destId="{8B88BBF9-F941-4584-837F-55F0982C44D3}" srcOrd="0" destOrd="0" presId="urn:microsoft.com/office/officeart/2005/8/layout/pList2"/>
    <dgm:cxn modelId="{2C41D723-C884-459D-9E21-BF02D08A4982}" type="presParOf" srcId="{63AC247D-06FC-4DE0-AB02-2D8D40428546}" destId="{6EDD6E5F-F9C3-4FC0-96AF-FC0EDB33AD3D}" srcOrd="1" destOrd="0" presId="urn:microsoft.com/office/officeart/2005/8/layout/pList2"/>
    <dgm:cxn modelId="{FDDDAC8C-2766-4DE8-9CAD-E15BA5BC5E03}" type="presParOf" srcId="{6EDD6E5F-F9C3-4FC0-96AF-FC0EDB33AD3D}" destId="{FA38ADDC-A87C-41CE-8C47-6592689757A7}" srcOrd="0" destOrd="0" presId="urn:microsoft.com/office/officeart/2005/8/layout/pList2"/>
    <dgm:cxn modelId="{0D162045-9FEC-4791-854C-72EB5B15530B}" type="presParOf" srcId="{FA38ADDC-A87C-41CE-8C47-6592689757A7}" destId="{0D367513-B3AB-4599-8D93-F63D6D0291AD}" srcOrd="0" destOrd="0" presId="urn:microsoft.com/office/officeart/2005/8/layout/pList2"/>
    <dgm:cxn modelId="{F631B512-35A2-450E-BFBA-A2D7C5F7D18D}" type="presParOf" srcId="{FA38ADDC-A87C-41CE-8C47-6592689757A7}" destId="{FF55A4BF-285A-4A53-A044-D77D82F64947}" srcOrd="1" destOrd="0" presId="urn:microsoft.com/office/officeart/2005/8/layout/pList2"/>
    <dgm:cxn modelId="{6EC630E7-9C58-4A86-9FA1-ED8EA2AAB77F}" type="presParOf" srcId="{FA38ADDC-A87C-41CE-8C47-6592689757A7}" destId="{EC69BE3F-E348-4E1A-90AC-9D7DB0CDD0EB}" srcOrd="2" destOrd="0" presId="urn:microsoft.com/office/officeart/2005/8/layout/pList2"/>
    <dgm:cxn modelId="{C3DB1D33-452D-43FF-8419-D682795BCD6C}" type="presParOf" srcId="{6EDD6E5F-F9C3-4FC0-96AF-FC0EDB33AD3D}" destId="{7BC6750A-305B-4B84-AE95-016E6B045ABA}" srcOrd="1" destOrd="0" presId="urn:microsoft.com/office/officeart/2005/8/layout/pList2"/>
    <dgm:cxn modelId="{FCCF3D46-24E8-473F-9EE2-8B67712C6A3D}" type="presParOf" srcId="{6EDD6E5F-F9C3-4FC0-96AF-FC0EDB33AD3D}" destId="{56AF70BF-4822-4775-922F-8CC795D7C627}" srcOrd="2" destOrd="0" presId="urn:microsoft.com/office/officeart/2005/8/layout/pList2"/>
    <dgm:cxn modelId="{638652AD-3208-47E6-AC1E-51596472C961}" type="presParOf" srcId="{56AF70BF-4822-4775-922F-8CC795D7C627}" destId="{19523877-707C-4B93-890B-DAFC86CE6E98}" srcOrd="0" destOrd="0" presId="urn:microsoft.com/office/officeart/2005/8/layout/pList2"/>
    <dgm:cxn modelId="{81E43379-E084-48D9-9FDE-E0648A18C5C4}" type="presParOf" srcId="{56AF70BF-4822-4775-922F-8CC795D7C627}" destId="{EC5E8D70-202A-4A2A-8BB5-26755FB07DC7}" srcOrd="1" destOrd="0" presId="urn:microsoft.com/office/officeart/2005/8/layout/pList2"/>
    <dgm:cxn modelId="{50118AFD-D7F8-45A1-9617-B583A29F1C52}" type="presParOf" srcId="{56AF70BF-4822-4775-922F-8CC795D7C627}" destId="{D0564484-B103-425F-966D-45C321DA1323}" srcOrd="2" destOrd="0" presId="urn:microsoft.com/office/officeart/2005/8/layout/pList2"/>
    <dgm:cxn modelId="{07707ACC-1311-4F24-8616-507C90CEB728}" type="presParOf" srcId="{6EDD6E5F-F9C3-4FC0-96AF-FC0EDB33AD3D}" destId="{2084AFC5-787D-4236-8194-7A04D54300F0}" srcOrd="3" destOrd="0" presId="urn:microsoft.com/office/officeart/2005/8/layout/pList2"/>
    <dgm:cxn modelId="{7AC57054-DD37-4DA7-8684-0315342C76E6}" type="presParOf" srcId="{6EDD6E5F-F9C3-4FC0-96AF-FC0EDB33AD3D}" destId="{92C43A08-513F-47B1-9B16-5249A0EE2CED}" srcOrd="4" destOrd="0" presId="urn:microsoft.com/office/officeart/2005/8/layout/pList2"/>
    <dgm:cxn modelId="{E83827E8-803C-41AC-9062-07CD167958E1}" type="presParOf" srcId="{92C43A08-513F-47B1-9B16-5249A0EE2CED}" destId="{FBD16945-4FFD-49F8-96EA-120587534B52}" srcOrd="0" destOrd="0" presId="urn:microsoft.com/office/officeart/2005/8/layout/pList2"/>
    <dgm:cxn modelId="{D2351DEC-C306-456D-81A6-7F3602B8E66B}" type="presParOf" srcId="{92C43A08-513F-47B1-9B16-5249A0EE2CED}" destId="{21B48EB5-C82B-440B-88E0-A707BAEA6C54}" srcOrd="1" destOrd="0" presId="urn:microsoft.com/office/officeart/2005/8/layout/pList2"/>
    <dgm:cxn modelId="{594FA63C-55D7-4E85-97B7-E9C60608D566}" type="presParOf" srcId="{92C43A08-513F-47B1-9B16-5249A0EE2CED}" destId="{BD45D288-7111-4D88-8493-5438643C199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8BBF9-F941-4584-837F-55F0982C44D3}">
      <dsp:nvSpPr>
        <dsp:cNvPr id="0" name=""/>
        <dsp:cNvSpPr/>
      </dsp:nvSpPr>
      <dsp:spPr>
        <a:xfrm>
          <a:off x="0" y="0"/>
          <a:ext cx="6721033" cy="289875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9BE3F-E348-4E1A-90AC-9D7DB0CDD0EB}">
      <dsp:nvSpPr>
        <dsp:cNvPr id="0" name=""/>
        <dsp:cNvSpPr/>
      </dsp:nvSpPr>
      <dsp:spPr>
        <a:xfrm>
          <a:off x="201630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367513-B3AB-4599-8D93-F63D6D0291AD}">
      <dsp:nvSpPr>
        <dsp:cNvPr id="0" name=""/>
        <dsp:cNvSpPr/>
      </dsp:nvSpPr>
      <dsp:spPr>
        <a:xfrm rot="10800000">
          <a:off x="201630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نشریه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 rot="10800000">
        <a:off x="262347" y="2898756"/>
        <a:ext cx="1852869" cy="3482207"/>
      </dsp:txXfrm>
    </dsp:sp>
    <dsp:sp modelId="{D0564484-B103-425F-966D-45C321DA1323}">
      <dsp:nvSpPr>
        <dsp:cNvPr id="0" name=""/>
        <dsp:cNvSpPr/>
      </dsp:nvSpPr>
      <dsp:spPr>
        <a:xfrm>
          <a:off x="2373364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523877-707C-4B93-890B-DAFC86CE6E98}">
      <dsp:nvSpPr>
        <dsp:cNvPr id="0" name=""/>
        <dsp:cNvSpPr/>
      </dsp:nvSpPr>
      <dsp:spPr>
        <a:xfrm rot="10800000">
          <a:off x="2373364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تولیدات دیجیتال </a:t>
          </a:r>
          <a:endParaRPr lang="en-US" sz="3800" b="1" kern="1200" dirty="0">
            <a:cs typeface="B Mitra" panose="00000400000000000000" pitchFamily="2" charset="-78"/>
          </a:endParaRPr>
        </a:p>
      </dsp:txBody>
      <dsp:txXfrm rot="10800000">
        <a:off x="2434081" y="2898756"/>
        <a:ext cx="1852869" cy="3482207"/>
      </dsp:txXfrm>
    </dsp:sp>
    <dsp:sp modelId="{BD45D288-7111-4D88-8493-5438643C199F}">
      <dsp:nvSpPr>
        <dsp:cNvPr id="0" name=""/>
        <dsp:cNvSpPr/>
      </dsp:nvSpPr>
      <dsp:spPr>
        <a:xfrm>
          <a:off x="4545098" y="386500"/>
          <a:ext cx="1974303" cy="21257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4000" r="-9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D16945-4FFD-49F8-96EA-120587534B52}">
      <dsp:nvSpPr>
        <dsp:cNvPr id="0" name=""/>
        <dsp:cNvSpPr/>
      </dsp:nvSpPr>
      <dsp:spPr>
        <a:xfrm rot="10800000">
          <a:off x="4545098" y="2898756"/>
          <a:ext cx="1974303" cy="354292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800" kern="1200" dirty="0" smtClean="0"/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800" b="1" kern="1200" dirty="0" smtClean="0">
              <a:cs typeface="B Mitra" panose="00000400000000000000" pitchFamily="2" charset="-78"/>
            </a:rPr>
            <a:t>کتاب</a:t>
          </a:r>
          <a:endParaRPr lang="en-US" sz="3800" b="1" kern="1200" dirty="0">
            <a:cs typeface="B Mitra" panose="00000400000000000000" pitchFamily="2" charset="-78"/>
          </a:endParaRPr>
        </a:p>
      </dsp:txBody>
      <dsp:txXfrm rot="10800000">
        <a:off x="4605815" y="2898756"/>
        <a:ext cx="1852869" cy="3482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D7492986-915F-40F6-BEEC-CD3A01EA4200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ED1E5AA9-8606-4FA7-AB12-38383324D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6393" y="0"/>
            <a:ext cx="3164417" cy="481090"/>
          </a:xfrm>
          <a:prstGeom prst="rect">
            <a:avLst/>
          </a:prstGeom>
        </p:spPr>
        <p:txBody>
          <a:bodyPr vert="horz" lIns="96515" tIns="48257" rIns="96515" bIns="48257" rtlCol="0"/>
          <a:lstStyle>
            <a:lvl1pPr algn="r">
              <a:defRPr sz="1300"/>
            </a:lvl1pPr>
          </a:lstStyle>
          <a:p>
            <a:fld id="{F7F748CC-0BF6-4EDC-B4EC-CBF1EC44B1BC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1198563"/>
            <a:ext cx="2238375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466"/>
            <a:ext cx="5842000" cy="3775472"/>
          </a:xfrm>
          <a:prstGeom prst="rect">
            <a:avLst/>
          </a:prstGeom>
        </p:spPr>
        <p:txBody>
          <a:bodyPr vert="horz" lIns="96515" tIns="48257" rIns="96515" bIns="482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6393" y="9107411"/>
            <a:ext cx="3164417" cy="481089"/>
          </a:xfrm>
          <a:prstGeom prst="rect">
            <a:avLst/>
          </a:prstGeom>
        </p:spPr>
        <p:txBody>
          <a:bodyPr vert="horz" lIns="96515" tIns="48257" rIns="96515" bIns="48257" rtlCol="0" anchor="b"/>
          <a:lstStyle>
            <a:lvl1pPr algn="r">
              <a:defRPr sz="1300"/>
            </a:lvl1pPr>
          </a:lstStyle>
          <a:p>
            <a:fld id="{42B6B199-5267-42DB-AB18-2C6DB653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59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7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9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91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 (3)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5261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3"/>
          </p:nvPr>
        </p:nvSpPr>
        <p:spPr>
          <a:xfrm>
            <a:off x="3020284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4"/>
          </p:nvPr>
        </p:nvSpPr>
        <p:spPr>
          <a:xfrm>
            <a:off x="5087949" y="3409200"/>
            <a:ext cx="817514" cy="2423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276482" y="9447389"/>
            <a:ext cx="301467" cy="7888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9197A0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9197A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11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olio #8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4" cy="527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7F8F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796167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F7F8FD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F7F8FD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1618952" y="990600"/>
            <a:ext cx="2047113" cy="5256784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578644" y="988307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578644" y="3659717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78644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1618952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660153" y="6328834"/>
            <a:ext cx="1008126" cy="2588767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06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7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46A29-5935-41B1-A53B-4DA06694D25B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0669-EBE6-4EA6-BAFF-0D27D24C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2"/>
            <a:ext cx="6858000" cy="990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2410" y="2983831"/>
            <a:ext cx="1973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نام انجمن علمی دانشجویی...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241" y="5614736"/>
            <a:ext cx="117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اختراع و کارآفرینی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7747" y="5630778"/>
            <a:ext cx="12352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انتشارات</a:t>
            </a:r>
            <a:endParaRPr lang="en-US" sz="2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44" y="447847"/>
            <a:ext cx="2521365" cy="14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78561"/>
            <a:ext cx="6858000" cy="718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4343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53" y="8863232"/>
            <a:ext cx="44729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58251"/>
              </p:ext>
            </p:extLst>
          </p:nvPr>
        </p:nvGraphicFramePr>
        <p:xfrm>
          <a:off x="809837" y="3169925"/>
          <a:ext cx="5261510" cy="49941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ذکر عنوان کارگاه، دوره، کلاس آموزشی.....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977825" y="799905"/>
            <a:ext cx="52593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فعالیت آموزشی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</a:t>
            </a:r>
            <a:r>
              <a:rPr lang="fa-IR" sz="1700" b="1" dirty="0" smtClean="0">
                <a:cs typeface="B Mitra" panose="00000400000000000000" pitchFamily="2" charset="-78"/>
              </a:rPr>
              <a:t>علمی </a:t>
            </a:r>
            <a:r>
              <a:rPr lang="fa-IR" sz="1700" b="1" dirty="0">
                <a:cs typeface="B Mitra" panose="00000400000000000000" pitchFamily="2" charset="-78"/>
              </a:rPr>
              <a:t>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172852" y="8511540"/>
            <a:ext cx="688207" cy="6010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10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3" y="832990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380"/>
            <a:ext cx="6858000" cy="1227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1654211"/>
            <a:ext cx="6858000" cy="9109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فعالیت‌های آموزشی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</a:t>
            </a:r>
            <a:r>
              <a:rPr lang="fa-IR" b="1" dirty="0">
                <a:cs typeface="B Mitra" panose="00000400000000000000" pitchFamily="2" charset="-78"/>
              </a:rPr>
              <a:t>کارگاه ها، کلاس ها و دوره های آموزش علمی و </a:t>
            </a:r>
            <a:r>
              <a:rPr lang="fa-IR" b="1" dirty="0" smtClean="0">
                <a:cs typeface="B Mitra" panose="00000400000000000000" pitchFamily="2" charset="-78"/>
              </a:rPr>
              <a:t>تخصصی)</a:t>
            </a:r>
            <a:endParaRPr lang="en-US" sz="1600" b="1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86779"/>
            <a:ext cx="6858000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800099" y="8967122"/>
            <a:ext cx="443724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2263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27414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2826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76201" y="8640099"/>
            <a:ext cx="723900" cy="640425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7825" y="799905"/>
            <a:ext cx="525930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01" y="838126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-8158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21632" y="1806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5732" y="3647873"/>
            <a:ext cx="2850782" cy="1215000"/>
            <a:chOff x="301733" y="3050906"/>
            <a:chExt cx="2762099" cy="1127619"/>
          </a:xfrm>
        </p:grpSpPr>
        <p:grpSp>
          <p:nvGrpSpPr>
            <p:cNvPr id="75" name="Group 74"/>
            <p:cNvGrpSpPr/>
            <p:nvPr/>
          </p:nvGrpSpPr>
          <p:grpSpPr>
            <a:xfrm>
              <a:off x="301733" y="3050906"/>
              <a:ext cx="2762099" cy="1127619"/>
              <a:chOff x="962074" y="3130380"/>
              <a:chExt cx="3264305" cy="1360526"/>
            </a:xfrm>
          </p:grpSpPr>
          <p:sp>
            <p:nvSpPr>
              <p:cNvPr id="77" name="Content Placeholder 2"/>
              <p:cNvSpPr txBox="1">
                <a:spLocks noChangeAspect="1"/>
              </p:cNvSpPr>
              <p:nvPr/>
            </p:nvSpPr>
            <p:spPr>
              <a:xfrm>
                <a:off x="2471376" y="3284623"/>
                <a:ext cx="1755003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rtl="1">
                  <a:buNone/>
                </a:pPr>
                <a:r>
                  <a:rPr lang="fa-IR" dirty="0" smtClean="0">
                    <a:solidFill>
                      <a:schemeClr val="bg1"/>
                    </a:solidFill>
                    <a:cs typeface="B Titr" panose="00000700000000000000" pitchFamily="2" charset="-78"/>
                  </a:rPr>
                  <a:t>نام مدرس</a:t>
                </a:r>
                <a:endParaRPr lang="en-US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lvl="0"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6" name="TextBox 75"/>
            <p:cNvSpPr txBox="1"/>
            <p:nvPr/>
          </p:nvSpPr>
          <p:spPr>
            <a:xfrm>
              <a:off x="1565192" y="3591569"/>
              <a:ext cx="1408845" cy="42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 smtClean="0">
                  <a:cs typeface="B Zar" panose="00000400000000000000" pitchFamily="2" charset="-78"/>
                </a:rPr>
                <a:t>عضو هیئت علمی یا...؟</a:t>
              </a:r>
            </a:p>
            <a:p>
              <a:pPr algn="r" rtl="1"/>
              <a:endParaRPr lang="en-US" sz="1200" b="1" dirty="0">
                <a:cs typeface="B Zar" panose="00000400000000000000" pitchFamily="2" charset="-78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0" y="1666245"/>
            <a:ext cx="6878893" cy="8558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55897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510208" y="3660718"/>
            <a:ext cx="2884051" cy="2283970"/>
            <a:chOff x="3049543" y="2763089"/>
            <a:chExt cx="3982476" cy="4735440"/>
          </a:xfrm>
        </p:grpSpPr>
        <p:sp>
          <p:nvSpPr>
            <p:cNvPr id="86" name="Rounded Rectangle 85"/>
            <p:cNvSpPr/>
            <p:nvPr/>
          </p:nvSpPr>
          <p:spPr>
            <a:xfrm>
              <a:off x="3072931" y="3095903"/>
              <a:ext cx="3676437" cy="4402626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049543" y="3692585"/>
              <a:ext cx="3558894" cy="10848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endParaRPr lang="fa-IR" sz="1400" dirty="0" smtClean="0">
                <a:cs typeface="B Lotus" panose="00000400000000000000" pitchFamily="2" charset="-78"/>
              </a:endParaRPr>
            </a:p>
            <a:p>
              <a:pPr lvl="0" algn="r" rtl="1"/>
              <a:r>
                <a:rPr lang="fa-IR" sz="1400" dirty="0" smtClean="0">
                  <a:cs typeface="B Lotus" panose="00000400000000000000" pitchFamily="2" charset="-78"/>
                </a:rPr>
                <a:t>عنوان کارگاه</a:t>
              </a:r>
              <a:endParaRPr lang="en-US" sz="1400" dirty="0">
                <a:cs typeface="B Lotus" panose="00000400000000000000" pitchFamily="2" charset="-78"/>
              </a:endParaRPr>
            </a:p>
          </p:txBody>
        </p:sp>
        <p:sp>
          <p:nvSpPr>
            <p:cNvPr id="88" name="Sev02"/>
            <p:cNvSpPr/>
            <p:nvPr/>
          </p:nvSpPr>
          <p:spPr>
            <a:xfrm>
              <a:off x="5013782" y="2763089"/>
              <a:ext cx="2018237" cy="56129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سرفصل کارگاه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34994" y="2694606"/>
            <a:ext cx="344843" cy="333858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8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99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0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1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/>
            </a:p>
          </p:txBody>
        </p:sp>
      </p:grpSp>
      <p:sp>
        <p:nvSpPr>
          <p:cNvPr id="104" name="AutoShape 32"/>
          <p:cNvSpPr>
            <a:spLocks/>
          </p:cNvSpPr>
          <p:nvPr/>
        </p:nvSpPr>
        <p:spPr bwMode="auto">
          <a:xfrm>
            <a:off x="4235947" y="2694606"/>
            <a:ext cx="411108" cy="339504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839994" y="2738906"/>
            <a:ext cx="229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cs typeface="B Mitra" panose="00000400000000000000" pitchFamily="2" charset="-78"/>
              </a:rPr>
              <a:t>برگزاری: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435946" y="2740936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cs typeface="B Mitra" panose="00000400000000000000" pitchFamily="2" charset="-78"/>
              </a:rPr>
              <a:t>مخاطبان: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-178067" y="2692226"/>
            <a:ext cx="154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b="1" dirty="0">
                <a:cs typeface="B Mitra" panose="00000400000000000000" pitchFamily="2" charset="-78"/>
              </a:rPr>
              <a:t>وسعت</a:t>
            </a:r>
            <a:r>
              <a:rPr lang="fa-IR" sz="1400" b="1" dirty="0" smtClean="0">
                <a:cs typeface="B Mitra" panose="00000400000000000000" pitchFamily="2" charset="-78"/>
              </a:rPr>
              <a:t>: 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31" y="2704626"/>
            <a:ext cx="366109" cy="366109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505732" y="5292768"/>
            <a:ext cx="2562588" cy="686770"/>
            <a:chOff x="3072930" y="2699274"/>
            <a:chExt cx="3959088" cy="2113444"/>
          </a:xfrm>
        </p:grpSpPr>
        <p:sp>
          <p:nvSpPr>
            <p:cNvPr id="112" name="Rounded Rectangle 111"/>
            <p:cNvSpPr/>
            <p:nvPr/>
          </p:nvSpPr>
          <p:spPr>
            <a:xfrm>
              <a:off x="3072930" y="3095910"/>
              <a:ext cx="3676437" cy="1716808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207891" y="3379477"/>
              <a:ext cx="3387299" cy="1325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050" b="1" dirty="0">
                  <a:cs typeface="B Lotus" panose="00000400000000000000" pitchFamily="2" charset="-78"/>
                </a:rPr>
                <a:t>دانشجویان دانشگاه علامه </a:t>
              </a:r>
              <a:r>
                <a:rPr lang="fa-IR" sz="1050" b="1" dirty="0" smtClean="0">
                  <a:cs typeface="B Lotus" panose="00000400000000000000" pitchFamily="2" charset="-78"/>
                </a:rPr>
                <a:t>طباطبائی:   سایردانشجویان: </a:t>
              </a:r>
              <a:endParaRPr lang="en-US" sz="1050" b="1" dirty="0">
                <a:cs typeface="B Lotus" panose="00000400000000000000" pitchFamily="2" charset="-78"/>
              </a:endParaRPr>
            </a:p>
          </p:txBody>
        </p:sp>
        <p:sp>
          <p:nvSpPr>
            <p:cNvPr id="114" name="Sev02"/>
            <p:cNvSpPr/>
            <p:nvPr/>
          </p:nvSpPr>
          <p:spPr>
            <a:xfrm>
              <a:off x="5289242" y="2699274"/>
              <a:ext cx="1742776" cy="73127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هزینه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336408" y="6238830"/>
            <a:ext cx="3060000" cy="1129071"/>
            <a:chOff x="3072930" y="2805443"/>
            <a:chExt cx="3959088" cy="1839314"/>
          </a:xfrm>
        </p:grpSpPr>
        <p:sp>
          <p:nvSpPr>
            <p:cNvPr id="116" name="Rounded Rectangle 115"/>
            <p:cNvSpPr/>
            <p:nvPr/>
          </p:nvSpPr>
          <p:spPr>
            <a:xfrm>
              <a:off x="3072930" y="3095906"/>
              <a:ext cx="3676438" cy="1548851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089915" y="3379477"/>
              <a:ext cx="3676867" cy="451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fa-IR" sz="1200" dirty="0" smtClean="0">
                  <a:cs typeface="B Lotus" panose="00000400000000000000" pitchFamily="2" charset="-78"/>
                </a:rPr>
                <a:t>لیست حامیان برگزار کنده کارگاه</a:t>
              </a:r>
              <a:endParaRPr lang="en-US" sz="1200" dirty="0">
                <a:cs typeface="B Lotus" panose="00000400000000000000" pitchFamily="2" charset="-78"/>
              </a:endParaRPr>
            </a:p>
          </p:txBody>
        </p:sp>
        <p:sp>
          <p:nvSpPr>
            <p:cNvPr id="118" name="Sev02"/>
            <p:cNvSpPr/>
            <p:nvPr/>
          </p:nvSpPr>
          <p:spPr>
            <a:xfrm>
              <a:off x="5289242" y="2805443"/>
              <a:ext cx="1742776" cy="51893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حامیان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5732" y="6233193"/>
            <a:ext cx="2562588" cy="1124742"/>
            <a:chOff x="3072930" y="2624331"/>
            <a:chExt cx="4017309" cy="4163767"/>
          </a:xfrm>
        </p:grpSpPr>
        <p:sp>
          <p:nvSpPr>
            <p:cNvPr id="120" name="Rounded Rectangle 119"/>
            <p:cNvSpPr/>
            <p:nvPr/>
          </p:nvSpPr>
          <p:spPr>
            <a:xfrm>
              <a:off x="3072930" y="3167666"/>
              <a:ext cx="3676437" cy="3620432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207890" y="4006719"/>
              <a:ext cx="3558894" cy="2164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rtl="1"/>
              <a:r>
                <a:rPr lang="fa-IR" sz="1200" dirty="0" smtClean="0">
                  <a:cs typeface="B Lotus" panose="00000400000000000000" pitchFamily="2" charset="-78"/>
                </a:rPr>
                <a:t>درصورت موجود نام همکاران</a:t>
              </a:r>
            </a:p>
            <a:p>
              <a:pPr lvl="0" algn="r" rtl="1"/>
              <a:endParaRPr lang="en-US" sz="2000" dirty="0">
                <a:cs typeface="B Lotus" panose="00000400000000000000" pitchFamily="2" charset="-78"/>
              </a:endParaRPr>
            </a:p>
          </p:txBody>
        </p:sp>
        <p:sp>
          <p:nvSpPr>
            <p:cNvPr id="122" name="Sev02"/>
            <p:cNvSpPr/>
            <p:nvPr/>
          </p:nvSpPr>
          <p:spPr>
            <a:xfrm>
              <a:off x="5285361" y="2624331"/>
              <a:ext cx="1804878" cy="108667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6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5732" y="7620204"/>
            <a:ext cx="5752266" cy="855464"/>
            <a:chOff x="505732" y="6395711"/>
            <a:chExt cx="5752266" cy="855464"/>
          </a:xfrm>
        </p:grpSpPr>
        <p:sp>
          <p:nvSpPr>
            <p:cNvPr id="124" name="Rounded Rectangle 123"/>
            <p:cNvSpPr/>
            <p:nvPr/>
          </p:nvSpPr>
          <p:spPr>
            <a:xfrm>
              <a:off x="505732" y="6489262"/>
              <a:ext cx="5683835" cy="761913"/>
            </a:xfrm>
            <a:prstGeom prst="roundRect">
              <a:avLst>
                <a:gd name="adj" fmla="val 5551"/>
              </a:avLst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Sev02"/>
            <p:cNvSpPr/>
            <p:nvPr/>
          </p:nvSpPr>
          <p:spPr>
            <a:xfrm>
              <a:off x="4910997" y="6395711"/>
              <a:ext cx="1347001" cy="31855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400" dirty="0" smtClean="0">
                  <a:solidFill>
                    <a:schemeClr val="bg1"/>
                  </a:solidFill>
                  <a:latin typeface="FontAwesome" pitchFamily="2" charset="0"/>
                  <a:cs typeface="B Yekan" panose="00000400000000000000" pitchFamily="2" charset="-78"/>
                </a:rPr>
                <a:t>همکاران اجرایی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05732" y="6477663"/>
              <a:ext cx="5514068" cy="355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fa-IR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                       تیم اجرایی دانشجوی با ذکر نام های دانشجویان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174152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0053" y="9006652"/>
            <a:ext cx="4357441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30771" y="2749626"/>
            <a:ext cx="99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cs typeface="B Mitra" panose="00000400000000000000" pitchFamily="2" charset="-78"/>
              </a:rPr>
              <a:t> </a:t>
            </a:r>
            <a:r>
              <a:rPr lang="fa-IR" sz="1400" b="1" dirty="0" smtClean="0">
                <a:cs typeface="B Mitra" panose="00000400000000000000" pitchFamily="2" charset="-78"/>
              </a:rPr>
              <a:t>چند ساعته: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63" name="8-Point Star 62"/>
          <p:cNvSpPr/>
          <p:nvPr/>
        </p:nvSpPr>
        <p:spPr>
          <a:xfrm>
            <a:off x="0" y="8807740"/>
            <a:ext cx="630053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7825" y="799905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</a:t>
            </a:r>
            <a:r>
              <a:rPr lang="fa-IR" sz="1600" b="1" dirty="0" smtClean="0">
                <a:cs typeface="B Mitra" panose="00000400000000000000" pitchFamily="2" charset="-78"/>
              </a:rPr>
              <a:t>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4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3" y="853513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27" grpId="0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51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1653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82" name="Rectangle 81"/>
          <p:cNvSpPr/>
          <p:nvPr/>
        </p:nvSpPr>
        <p:spPr>
          <a:xfrm>
            <a:off x="0" y="1544302"/>
            <a:ext cx="6878893" cy="5375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152647"/>
            <a:ext cx="6878893" cy="647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505732" y="2509520"/>
            <a:ext cx="5813766" cy="6038904"/>
          </a:xfrm>
          <a:prstGeom prst="roundRect">
            <a:avLst>
              <a:gd name="adj" fmla="val 5551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Sev02"/>
          <p:cNvSpPr/>
          <p:nvPr/>
        </p:nvSpPr>
        <p:spPr>
          <a:xfrm>
            <a:off x="2501913" y="2356932"/>
            <a:ext cx="1711398" cy="30787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bg1"/>
                </a:solidFill>
                <a:latin typeface="FontAwesome" pitchFamily="2" charset="0"/>
                <a:cs typeface="B Yekan" panose="00000400000000000000" pitchFamily="2" charset="-78"/>
              </a:rPr>
              <a:t>شرح مختصرکارگاه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576851" y="2551162"/>
            <a:ext cx="565259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6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53" y="9044657"/>
            <a:ext cx="429006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14300" y="8807740"/>
            <a:ext cx="67056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142" y="607646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86" y="8511332"/>
            <a:ext cx="1978665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92" y="-112060"/>
            <a:ext cx="6858000" cy="1227804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0" y="1468101"/>
            <a:ext cx="6878893" cy="556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کارگاه یا کلاس آموزشی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2076447"/>
            <a:ext cx="6878893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63" y="2143461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500" dirty="0" smtClean="0">
              <a:solidFill>
                <a:schemeClr val="accent1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idx="2"/>
          </p:nvPr>
        </p:nvSpPr>
        <p:spPr>
          <a:xfrm>
            <a:off x="3148605" y="2758940"/>
            <a:ext cx="3252768" cy="3595123"/>
          </a:xfrm>
        </p:spPr>
      </p:sp>
      <p:sp>
        <p:nvSpPr>
          <p:cNvPr id="21" name="Picture Placeholder 20"/>
          <p:cNvSpPr>
            <a:spLocks noGrp="1"/>
          </p:cNvSpPr>
          <p:nvPr>
            <p:ph type="pic" idx="3"/>
          </p:nvPr>
        </p:nvSpPr>
        <p:spPr>
          <a:xfrm>
            <a:off x="578644" y="2758940"/>
            <a:ext cx="2530316" cy="1872492"/>
          </a:xfrm>
        </p:spPr>
      </p:sp>
      <p:sp>
        <p:nvSpPr>
          <p:cNvPr id="22" name="Picture Placeholder 21"/>
          <p:cNvSpPr>
            <a:spLocks noGrp="1"/>
          </p:cNvSpPr>
          <p:nvPr>
            <p:ph type="pic" idx="4"/>
          </p:nvPr>
        </p:nvSpPr>
        <p:spPr>
          <a:xfrm>
            <a:off x="578644" y="4676594"/>
            <a:ext cx="2530316" cy="1678570"/>
          </a:xfrm>
        </p:spPr>
      </p:sp>
      <p:sp>
        <p:nvSpPr>
          <p:cNvPr id="23" name="Picture Placeholder 22"/>
          <p:cNvSpPr>
            <a:spLocks noGrp="1"/>
          </p:cNvSpPr>
          <p:nvPr>
            <p:ph type="pic" idx="5"/>
          </p:nvPr>
        </p:nvSpPr>
        <p:spPr>
          <a:xfrm>
            <a:off x="578643" y="6435515"/>
            <a:ext cx="1971515" cy="1992206"/>
          </a:xfrm>
        </p:spPr>
      </p:sp>
      <p:sp>
        <p:nvSpPr>
          <p:cNvPr id="24" name="Picture Placeholder 23"/>
          <p:cNvSpPr>
            <a:spLocks noGrp="1"/>
          </p:cNvSpPr>
          <p:nvPr>
            <p:ph type="pic" idx="6"/>
          </p:nvPr>
        </p:nvSpPr>
        <p:spPr>
          <a:xfrm>
            <a:off x="2600961" y="6435515"/>
            <a:ext cx="1752600" cy="1992206"/>
          </a:xfrm>
        </p:spPr>
      </p:sp>
      <p:sp>
        <p:nvSpPr>
          <p:cNvPr id="25" name="Picture Placeholder 24"/>
          <p:cNvSpPr>
            <a:spLocks noGrp="1"/>
          </p:cNvSpPr>
          <p:nvPr>
            <p:ph type="pic" idx="7"/>
          </p:nvPr>
        </p:nvSpPr>
        <p:spPr>
          <a:xfrm>
            <a:off x="4409440" y="6435515"/>
            <a:ext cx="1991933" cy="1992206"/>
          </a:xfrm>
        </p:spPr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1" y="124777"/>
            <a:ext cx="646232" cy="7254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0053" y="9197247"/>
            <a:ext cx="400061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0" name="8-Point Star 29"/>
          <p:cNvSpPr/>
          <p:nvPr/>
        </p:nvSpPr>
        <p:spPr>
          <a:xfrm>
            <a:off x="0" y="8991506"/>
            <a:ext cx="714377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0196" y="622920"/>
            <a:ext cx="52593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فعالیت آموزشی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89" y="853088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15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 rot="1662355">
            <a:off x="4296966" y="7314701"/>
            <a:ext cx="2018627" cy="5790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100" dirty="0" smtClean="0">
                <a:solidFill>
                  <a:schemeClr val="bg1"/>
                </a:solidFill>
                <a:cs typeface="B Sina" panose="00000700000000000000" pitchFamily="2" charset="-78"/>
              </a:rPr>
              <a:t>همایش</a:t>
            </a:r>
          </a:p>
          <a:p>
            <a:pPr algn="ctr" rtl="1">
              <a:lnSpc>
                <a:spcPct val="150000"/>
              </a:lnSpc>
            </a:pPr>
            <a:r>
              <a:rPr lang="fa-IR" sz="1100" dirty="0" smtClean="0">
                <a:solidFill>
                  <a:schemeClr val="bg1"/>
                </a:solidFill>
                <a:cs typeface="B Sina" panose="00000700000000000000" pitchFamily="2" charset="-78"/>
              </a:rPr>
              <a:t>عنوان همایش</a:t>
            </a:r>
            <a:endParaRPr lang="fa-IR" sz="1100" dirty="0">
              <a:solidFill>
                <a:schemeClr val="bg1"/>
              </a:solidFill>
              <a:cs typeface="B Sina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688"/>
            <a:ext cx="6857999" cy="6416701"/>
          </a:xfrm>
          <a:prstGeom prst="rect">
            <a:avLst/>
          </a:prstGeom>
        </p:spPr>
      </p:pic>
      <p:sp>
        <p:nvSpPr>
          <p:cNvPr id="5" name="Shape 786"/>
          <p:cNvSpPr>
            <a:spLocks noGrp="1"/>
          </p:cNvSpPr>
          <p:nvPr>
            <p:ph type="pic" idx="3"/>
          </p:nvPr>
        </p:nvSpPr>
        <p:spPr>
          <a:xfrm>
            <a:off x="478806" y="2863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288301"/>
            <a:ext cx="908774" cy="808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95" y="219879"/>
            <a:ext cx="790757" cy="886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0" y="239154"/>
            <a:ext cx="1047031" cy="887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706" y="1272031"/>
            <a:ext cx="525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</a:t>
            </a:r>
            <a:r>
              <a:rPr lang="fa-IR" sz="2000" b="1" dirty="0">
                <a:cs typeface="B Mitra" panose="00000400000000000000" pitchFamily="2" charset="-78"/>
              </a:rPr>
              <a:t> </a:t>
            </a:r>
            <a:r>
              <a:rPr lang="fa-IR" sz="2000" b="1" dirty="0" smtClean="0">
                <a:cs typeface="B Mitra" panose="00000400000000000000" pitchFamily="2" charset="-78"/>
              </a:rPr>
              <a:t>انجمن 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رویداد علمی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en-US" sz="2000" b="1" dirty="0" smtClean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7875" y="4103903"/>
            <a:ext cx="2484120" cy="1338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 smtClean="0">
                <a:cs typeface="B Mitra" panose="00000400000000000000" pitchFamily="2" charset="-78"/>
              </a:rPr>
              <a:t>نام برنامه ...........</a:t>
            </a:r>
          </a:p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  <a:p>
            <a:pPr marL="182563" indent="-182563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  <a:endParaRPr lang="fa-IR" b="1" dirty="0" smtClean="0">
              <a:cs typeface="B Mitra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328224"/>
            <a:ext cx="2484120" cy="888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2075" indent="-920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  <a:p>
            <a:pPr marL="92075" indent="-920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b="1" dirty="0">
                <a:cs typeface="B Mitra" panose="00000400000000000000" pitchFamily="2" charset="-78"/>
              </a:rPr>
              <a:t>نام برنامه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835787"/>
            <a:ext cx="6858000" cy="6459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510579"/>
            <a:ext cx="6858000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2839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مسابقه،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 جشنواره، همایش، نشست</a:t>
                      </a:r>
                      <a:r>
                        <a:rPr lang="fa-IR" sz="1800" b="1" dirty="0" smtClean="0">
                          <a:solidFill>
                            <a:srgbClr val="C0000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50206" y="2406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03" y="105421"/>
            <a:ext cx="908774" cy="8089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5" y="82719"/>
            <a:ext cx="790757" cy="8861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193434"/>
            <a:ext cx="1047031" cy="8877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4250" y="86677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</a:t>
            </a:r>
            <a:r>
              <a:rPr lang="fa-IR" sz="1700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63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392" y="1988220"/>
            <a:ext cx="6858000" cy="9708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رویدادهای علمی</a:t>
            </a:r>
          </a:p>
          <a:p>
            <a:pPr marL="266700" algn="ctr" rtl="1"/>
            <a:r>
              <a:rPr lang="fa-IR" b="1" dirty="0" smtClean="0">
                <a:cs typeface="B Mitra" panose="00000400000000000000" pitchFamily="2" charset="-78"/>
              </a:rPr>
              <a:t>(همایش، سمینار، اردو، مسابقات و ...)</a:t>
            </a:r>
            <a:endParaRPr lang="en-US" sz="16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80076"/>
            <a:ext cx="6858000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46227" y="3822782"/>
            <a:ext cx="6155222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4" y="3302442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rgbClr val="C00000"/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7" y="21210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4310" y="107663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63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0" y="2070629"/>
            <a:ext cx="6852817" cy="5498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0" y="2657321"/>
            <a:ext cx="6852817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137991" y="286739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88" name="AutoShape 32"/>
          <p:cNvSpPr>
            <a:spLocks/>
          </p:cNvSpPr>
          <p:nvPr/>
        </p:nvSpPr>
        <p:spPr bwMode="auto">
          <a:xfrm>
            <a:off x="2001529" y="281253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70075" y="291169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360" y="288426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 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-92592" y="3654219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و محورهای برنامه</a:t>
            </a:r>
            <a:endParaRPr lang="en-GB" sz="2400" b="1" dirty="0">
              <a:solidFill>
                <a:srgbClr val="C00000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-10006" y="3436274"/>
            <a:ext cx="6852817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670998" y="4622939"/>
            <a:ext cx="2633282" cy="615321"/>
            <a:chOff x="4139837" y="4480408"/>
            <a:chExt cx="3240000" cy="615320"/>
          </a:xfrm>
        </p:grpSpPr>
        <p:sp>
          <p:nvSpPr>
            <p:cNvPr id="94" name="Text Placeholder 3"/>
            <p:cNvSpPr txBox="1">
              <a:spLocks/>
            </p:cNvSpPr>
            <p:nvPr/>
          </p:nvSpPr>
          <p:spPr>
            <a:xfrm>
              <a:off x="6659837" y="4603286"/>
              <a:ext cx="720000" cy="492442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01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139837" y="4480408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0672" y="4622941"/>
            <a:ext cx="2936362" cy="610104"/>
            <a:chOff x="539837" y="4480408"/>
            <a:chExt cx="3315480" cy="610103"/>
          </a:xfrm>
        </p:grpSpPr>
        <p:sp>
          <p:nvSpPr>
            <p:cNvPr id="97" name="Text Placeholder 3"/>
            <p:cNvSpPr txBox="1">
              <a:spLocks/>
            </p:cNvSpPr>
            <p:nvPr/>
          </p:nvSpPr>
          <p:spPr>
            <a:xfrm>
              <a:off x="3135316" y="4598068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05</a:t>
              </a:r>
              <a:endParaRPr lang="en-US" sz="45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9837" y="4480408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667200" y="5511482"/>
            <a:ext cx="2633281" cy="654175"/>
            <a:chOff x="4139837" y="4710994"/>
            <a:chExt cx="3239998" cy="654175"/>
          </a:xfrm>
        </p:grpSpPr>
        <p:sp>
          <p:nvSpPr>
            <p:cNvPr id="100" name="Text Placeholder 3"/>
            <p:cNvSpPr txBox="1">
              <a:spLocks/>
            </p:cNvSpPr>
            <p:nvPr/>
          </p:nvSpPr>
          <p:spPr>
            <a:xfrm>
              <a:off x="6659835" y="4872726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02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39837" y="4710994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60672" y="5509901"/>
            <a:ext cx="2936362" cy="646464"/>
            <a:chOff x="539837" y="4544745"/>
            <a:chExt cx="3315480" cy="646463"/>
          </a:xfrm>
        </p:grpSpPr>
        <p:sp>
          <p:nvSpPr>
            <p:cNvPr id="103" name="Text Placeholder 3"/>
            <p:cNvSpPr txBox="1">
              <a:spLocks/>
            </p:cNvSpPr>
            <p:nvPr/>
          </p:nvSpPr>
          <p:spPr>
            <a:xfrm>
              <a:off x="3135316" y="4698765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06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9837" y="4544745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670998" y="6447534"/>
            <a:ext cx="2633282" cy="577082"/>
            <a:chOff x="4139837" y="4803327"/>
            <a:chExt cx="3240000" cy="577082"/>
          </a:xfrm>
        </p:grpSpPr>
        <p:sp>
          <p:nvSpPr>
            <p:cNvPr id="106" name="Text Placeholder 3"/>
            <p:cNvSpPr txBox="1">
              <a:spLocks/>
            </p:cNvSpPr>
            <p:nvPr/>
          </p:nvSpPr>
          <p:spPr>
            <a:xfrm>
              <a:off x="6659837" y="4887966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03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139837" y="4803327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60672" y="6482998"/>
            <a:ext cx="2936362" cy="648755"/>
            <a:chOff x="539837" y="4480408"/>
            <a:chExt cx="3315480" cy="648754"/>
          </a:xfrm>
        </p:grpSpPr>
        <p:sp>
          <p:nvSpPr>
            <p:cNvPr id="109" name="Text Placeholder 3"/>
            <p:cNvSpPr txBox="1">
              <a:spLocks/>
            </p:cNvSpPr>
            <p:nvPr/>
          </p:nvSpPr>
          <p:spPr>
            <a:xfrm>
              <a:off x="3135316" y="4636719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07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837" y="4480408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3670998" y="7347854"/>
            <a:ext cx="2633282" cy="562178"/>
            <a:chOff x="4139837" y="4803327"/>
            <a:chExt cx="3240000" cy="562178"/>
          </a:xfrm>
        </p:grpSpPr>
        <p:sp>
          <p:nvSpPr>
            <p:cNvPr id="112" name="Text Placeholder 3"/>
            <p:cNvSpPr txBox="1">
              <a:spLocks/>
            </p:cNvSpPr>
            <p:nvPr/>
          </p:nvSpPr>
          <p:spPr>
            <a:xfrm>
              <a:off x="6659837" y="4873062"/>
              <a:ext cx="720000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04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139837" y="4803327"/>
              <a:ext cx="25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60672" y="7343333"/>
            <a:ext cx="2936362" cy="647034"/>
            <a:chOff x="539837" y="8765906"/>
            <a:chExt cx="3315480" cy="647034"/>
          </a:xfrm>
        </p:grpSpPr>
        <p:sp>
          <p:nvSpPr>
            <p:cNvPr id="118" name="Text Placeholder 3"/>
            <p:cNvSpPr txBox="1">
              <a:spLocks/>
            </p:cNvSpPr>
            <p:nvPr/>
          </p:nvSpPr>
          <p:spPr>
            <a:xfrm>
              <a:off x="3135316" y="8920497"/>
              <a:ext cx="720001" cy="492443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914406" rtl="1">
                <a:spcBef>
                  <a:spcPct val="20000"/>
                </a:spcBef>
                <a:defRPr/>
              </a:pPr>
              <a:r>
                <a:rPr lang="fa-IR" sz="3200" dirty="0" smtClean="0">
                  <a:solidFill>
                    <a:srgbClr val="4472C4"/>
                  </a:solidFill>
                  <a:latin typeface="Ruda" panose="02000000000000000000" pitchFamily="2" charset="0"/>
                  <a:cs typeface="B Yekan" panose="00000400000000000000" pitchFamily="2" charset="-78"/>
                </a:rPr>
                <a:t>08</a:t>
              </a:r>
              <a:endParaRPr lang="en-US" sz="32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9837" y="8765906"/>
              <a:ext cx="25954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1100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.......................</a:t>
              </a:r>
              <a:endParaRPr lang="en-US" sz="1100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6" name="8-Point Star 55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5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75" y="8426816"/>
            <a:ext cx="2022307" cy="1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6860" y="288417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>
                <a:cs typeface="B Mitra" panose="00000400000000000000" pitchFamily="2" charset="-78"/>
              </a:rPr>
              <a:t>وسعت: </a:t>
            </a:r>
            <a:endParaRPr lang="en-US" sz="1400" b="1" dirty="0">
              <a:cs typeface="B Mitra" panose="00000400000000000000" pitchFamily="2" charset="-78"/>
            </a:endParaRPr>
          </a:p>
          <a:p>
            <a:pPr algn="r" rtl="1"/>
            <a:endParaRPr lang="en-US" sz="1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31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91" grpId="0"/>
      <p:bldP spid="92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124366"/>
            <a:ext cx="6867239" cy="5009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64155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-163" y="2781367"/>
            <a:ext cx="6867402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dirty="0">
                <a:solidFill>
                  <a:srgbClr val="C00000"/>
                </a:solidFill>
                <a:cs typeface="B Jadid" panose="00000700000000000000" pitchFamily="2" charset="-78"/>
              </a:rPr>
              <a:t>سخنرانان </a:t>
            </a:r>
            <a:r>
              <a:rPr lang="fa-IR" sz="2000" dirty="0" smtClean="0">
                <a:solidFill>
                  <a:srgbClr val="C00000"/>
                </a:solidFill>
                <a:cs typeface="B Jadid" panose="00000700000000000000" pitchFamily="2" charset="-78"/>
              </a:rPr>
              <a:t>برنامه</a:t>
            </a:r>
            <a:endParaRPr lang="en-US" sz="2000" dirty="0">
              <a:solidFill>
                <a:srgbClr val="C00000"/>
              </a:solidFill>
              <a:cs typeface="B Jadid" panose="00000700000000000000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86811" y="3616597"/>
            <a:ext cx="1755001" cy="2168751"/>
            <a:chOff x="5039837" y="3139155"/>
            <a:chExt cx="1755001" cy="2168750"/>
          </a:xfrm>
        </p:grpSpPr>
        <p:grpSp>
          <p:nvGrpSpPr>
            <p:cNvPr id="39" name="Group 38"/>
            <p:cNvGrpSpPr/>
            <p:nvPr/>
          </p:nvGrpSpPr>
          <p:grpSpPr>
            <a:xfrm>
              <a:off x="5039837" y="3139155"/>
              <a:ext cx="1755001" cy="1846751"/>
              <a:chOff x="5039837" y="3139155"/>
              <a:chExt cx="1755001" cy="1846751"/>
            </a:xfrm>
          </p:grpSpPr>
          <p:sp>
            <p:nvSpPr>
              <p:cNvPr id="41" name="Content Placeholder 2"/>
              <p:cNvSpPr txBox="1">
                <a:spLocks noChangeAspect="1"/>
              </p:cNvSpPr>
              <p:nvPr/>
            </p:nvSpPr>
            <p:spPr>
              <a:xfrm>
                <a:off x="5039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239736" y="3139155"/>
                <a:ext cx="1360526" cy="1360526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084837" y="5030906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571811" y="3607822"/>
            <a:ext cx="1755001" cy="2177526"/>
            <a:chOff x="2924837" y="3130380"/>
            <a:chExt cx="1755001" cy="2177525"/>
          </a:xfrm>
        </p:grpSpPr>
        <p:grpSp>
          <p:nvGrpSpPr>
            <p:cNvPr id="47" name="Group 46"/>
            <p:cNvGrpSpPr/>
            <p:nvPr/>
          </p:nvGrpSpPr>
          <p:grpSpPr>
            <a:xfrm>
              <a:off x="2924837" y="3130380"/>
              <a:ext cx="1755001" cy="1855526"/>
              <a:chOff x="2924837" y="3130380"/>
              <a:chExt cx="1755001" cy="1855526"/>
            </a:xfrm>
          </p:grpSpPr>
          <p:sp>
            <p:nvSpPr>
              <p:cNvPr id="49" name="Content Placeholder 2"/>
              <p:cNvSpPr txBox="1">
                <a:spLocks noChangeAspect="1"/>
              </p:cNvSpPr>
              <p:nvPr/>
            </p:nvSpPr>
            <p:spPr>
              <a:xfrm>
                <a:off x="2924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312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52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2924837" y="5030906"/>
              <a:ext cx="175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1811" y="3607823"/>
            <a:ext cx="1755001" cy="2177525"/>
            <a:chOff x="764837" y="3130380"/>
            <a:chExt cx="1755001" cy="2177525"/>
          </a:xfrm>
        </p:grpSpPr>
        <p:grpSp>
          <p:nvGrpSpPr>
            <p:cNvPr id="55" name="Group 54"/>
            <p:cNvGrpSpPr/>
            <p:nvPr/>
          </p:nvGrpSpPr>
          <p:grpSpPr>
            <a:xfrm>
              <a:off x="764837" y="3130380"/>
              <a:ext cx="1755001" cy="1855526"/>
              <a:chOff x="764837" y="3130380"/>
              <a:chExt cx="1755001" cy="1855526"/>
            </a:xfrm>
          </p:grpSpPr>
          <p:sp>
            <p:nvSpPr>
              <p:cNvPr id="57" name="Content Placeholder 2"/>
              <p:cNvSpPr txBox="1">
                <a:spLocks noChangeAspect="1"/>
              </p:cNvSpPr>
              <p:nvPr/>
            </p:nvSpPr>
            <p:spPr>
              <a:xfrm>
                <a:off x="764837" y="4636251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62074" y="3130380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73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809837" y="5030906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91811" y="6293481"/>
            <a:ext cx="1755001" cy="2211997"/>
            <a:chOff x="1844837" y="5795906"/>
            <a:chExt cx="1755001" cy="2211998"/>
          </a:xfrm>
        </p:grpSpPr>
        <p:grpSp>
          <p:nvGrpSpPr>
            <p:cNvPr id="76" name="Group 75"/>
            <p:cNvGrpSpPr/>
            <p:nvPr/>
          </p:nvGrpSpPr>
          <p:grpSpPr>
            <a:xfrm>
              <a:off x="1844837" y="5795906"/>
              <a:ext cx="1755001" cy="1855526"/>
              <a:chOff x="1844837" y="5370035"/>
              <a:chExt cx="1755001" cy="1855526"/>
            </a:xfrm>
          </p:grpSpPr>
          <p:sp>
            <p:nvSpPr>
              <p:cNvPr id="78" name="Content Placeholder 2"/>
              <p:cNvSpPr txBox="1">
                <a:spLocks noChangeAspect="1"/>
              </p:cNvSpPr>
              <p:nvPr/>
            </p:nvSpPr>
            <p:spPr>
              <a:xfrm>
                <a:off x="1844837" y="6875906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2042074" y="5370035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81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1844837" y="7730905"/>
              <a:ext cx="166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561810" y="6293481"/>
            <a:ext cx="1845001" cy="2211997"/>
            <a:chOff x="3914837" y="5795906"/>
            <a:chExt cx="1845000" cy="2211998"/>
          </a:xfrm>
        </p:grpSpPr>
        <p:grpSp>
          <p:nvGrpSpPr>
            <p:cNvPr id="84" name="Group 83"/>
            <p:cNvGrpSpPr/>
            <p:nvPr/>
          </p:nvGrpSpPr>
          <p:grpSpPr>
            <a:xfrm>
              <a:off x="3959837" y="5795906"/>
              <a:ext cx="1755001" cy="1855526"/>
              <a:chOff x="3959837" y="5370035"/>
              <a:chExt cx="1755001" cy="1855526"/>
            </a:xfrm>
          </p:grpSpPr>
          <p:sp>
            <p:nvSpPr>
              <p:cNvPr id="86" name="Content Placeholder 2"/>
              <p:cNvSpPr txBox="1">
                <a:spLocks noChangeAspect="1"/>
              </p:cNvSpPr>
              <p:nvPr/>
            </p:nvSpPr>
            <p:spPr>
              <a:xfrm>
                <a:off x="3959837" y="6875906"/>
                <a:ext cx="1755001" cy="349655"/>
              </a:xfrm>
              <a:prstGeom prst="roundRect">
                <a:avLst/>
              </a:prstGeom>
              <a:solidFill>
                <a:schemeClr val="accent5"/>
              </a:solidFill>
            </p:spPr>
            <p:txBody>
              <a:bodyPr vert="horz" lIns="121920" tIns="60960" rIns="121920" bIns="6096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1">
                  <a:buNone/>
                </a:pPr>
                <a:r>
                  <a:rPr lang="fa-IR" dirty="0" smtClean="0">
                    <a:solidFill>
                      <a:prstClr val="white"/>
                    </a:solidFill>
                    <a:cs typeface="B Titr" panose="00000700000000000000" pitchFamily="2" charset="-78"/>
                  </a:rPr>
                  <a:t>..............</a:t>
                </a:r>
                <a:endParaRPr lang="en-US" dirty="0">
                  <a:solidFill>
                    <a:prstClr val="white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157074" y="5370035"/>
                <a:ext cx="1360526" cy="1360526"/>
                <a:chOff x="637919" y="2492091"/>
                <a:chExt cx="1776646" cy="1776646"/>
              </a:xfrm>
            </p:grpSpPr>
            <p:sp>
              <p:nvSpPr>
                <p:cNvPr id="89" name="Shape 662"/>
                <p:cNvSpPr/>
                <p:nvPr/>
              </p:nvSpPr>
              <p:spPr>
                <a:xfrm>
                  <a:off x="732589" y="2588810"/>
                  <a:ext cx="1594006" cy="1594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>
                  <a:solidFill>
                    <a:schemeClr val="accent5"/>
                  </a:solidFill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3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Light"/>
                    </a:defRPr>
                  </a:pPr>
                  <a:endParaRPr sz="3200">
                    <a:solidFill>
                      <a:srgbClr val="FFFFFF"/>
                    </a:solidFill>
                    <a:sym typeface="Helvetica Light"/>
                  </a:endParaRPr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37919" y="2492091"/>
                  <a:ext cx="1776646" cy="1776646"/>
                </a:xfrm>
                <a:prstGeom prst="ellipse">
                  <a:avLst/>
                </a:prstGeom>
                <a:noFill/>
                <a:ln w="38100">
                  <a:solidFill>
                    <a:schemeClr val="accent5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85" name="TextBox 84"/>
            <p:cNvSpPr txBox="1"/>
            <p:nvPr/>
          </p:nvSpPr>
          <p:spPr>
            <a:xfrm>
              <a:off x="3914837" y="7730905"/>
              <a:ext cx="184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200" b="1" dirty="0" smtClean="0">
                  <a:solidFill>
                    <a:prstClr val="black"/>
                  </a:solidFill>
                  <a:cs typeface="B Zar" panose="00000400000000000000" pitchFamily="2" charset="-78"/>
                </a:rPr>
                <a:t>.........</a:t>
              </a:r>
              <a:endParaRPr lang="en-US" sz="1200" b="1" dirty="0">
                <a:solidFill>
                  <a:prstClr val="black"/>
                </a:solidFill>
                <a:cs typeface="B Zar" panose="00000400000000000000" pitchFamily="2" charset="-78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4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3930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11" y="8444125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7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37" grpId="0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87851"/>
            <a:ext cx="6858000" cy="66178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918217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8861081"/>
            <a:ext cx="4867421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933723"/>
              </p:ext>
            </p:extLst>
          </p:nvPr>
        </p:nvGraphicFramePr>
        <p:xfrm>
          <a:off x="798246" y="4002904"/>
          <a:ext cx="5261510" cy="274174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معرفی انجمن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فعالیت های آموزشی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رویداد علمی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گفتگوی علمی و تخصصی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صفحه؟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حوزه </a:t>
                      </a:r>
                      <a:r>
                        <a:rPr lang="fa-IR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cs typeface="B Lotus" panose="00000400000000000000" pitchFamily="2" charset="-78"/>
                        </a:rPr>
                        <a:t>ارتباطات و همکاری‌های علمی</a:t>
                      </a:r>
                      <a:endParaRPr 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853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8-Point Star 19"/>
          <p:cNvSpPr/>
          <p:nvPr/>
        </p:nvSpPr>
        <p:spPr>
          <a:xfrm>
            <a:off x="172853" y="8655340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3" y="181621"/>
            <a:ext cx="790757" cy="887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0053" y="1120785"/>
            <a:ext cx="52593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جامع عملکـــرد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</a:t>
            </a:r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علمی</a:t>
            </a:r>
          </a:p>
          <a:p>
            <a:pPr algn="ctr" rtl="1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27" y="181621"/>
            <a:ext cx="1109893" cy="9410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8849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18" y="828203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00901"/>
            <a:ext cx="6867239" cy="461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0714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75" name="Title 1"/>
          <p:cNvSpPr txBox="1">
            <a:spLocks/>
          </p:cNvSpPr>
          <p:nvPr/>
        </p:nvSpPr>
        <p:spPr>
          <a:xfrm>
            <a:off x="-163" y="2574614"/>
            <a:ext cx="6858163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گروه اجرایی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00000"/>
              </a:lnSpc>
            </a:pPr>
            <a:r>
              <a:rPr lang="fa-IR" sz="1800" b="1" dirty="0">
                <a:solidFill>
                  <a:prstClr val="black"/>
                </a:solidFill>
                <a:cs typeface="B Titr" panose="00000700000000000000" pitchFamily="2" charset="-78"/>
              </a:rPr>
              <a:t>همکاران طرح</a:t>
            </a:r>
            <a:endParaRPr lang="en-US" sz="1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4047837" y="3521115"/>
            <a:ext cx="1890000" cy="958997"/>
            <a:chOff x="5309837" y="3275906"/>
            <a:chExt cx="1890000" cy="958997"/>
          </a:xfrm>
        </p:grpSpPr>
        <p:grpSp>
          <p:nvGrpSpPr>
            <p:cNvPr id="177" name="Group 176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b="1" dirty="0" smtClean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 همکار</a:t>
                </a:r>
                <a:endParaRPr lang="en-US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181" name="Rectangle 180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78" name="TextBox 177"/>
            <p:cNvSpPr txBox="1"/>
            <p:nvPr/>
          </p:nvSpPr>
          <p:spPr>
            <a:xfrm>
              <a:off x="5309837" y="3680905"/>
              <a:ext cx="189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درجه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استادیار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استاد مشاور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دبیر اجرایی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537211" y="3521115"/>
            <a:ext cx="1600626" cy="958997"/>
            <a:chOff x="3689837" y="3275906"/>
            <a:chExt cx="1600626" cy="958997"/>
          </a:xfrm>
        </p:grpSpPr>
        <p:grpSp>
          <p:nvGrpSpPr>
            <p:cNvPr id="186" name="Group 185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188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</a:t>
                </a:r>
                <a:r>
                  <a:rPr lang="fa-IR" sz="1600" b="1" dirty="0" smtClean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189" name="Group 188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190" name="Rectangle 189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7" name="TextBox 186"/>
            <p:cNvSpPr txBox="1"/>
            <p:nvPr/>
          </p:nvSpPr>
          <p:spPr>
            <a:xfrm>
              <a:off x="3689837" y="3680905"/>
              <a:ext cx="157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درجه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دانشیار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مشاور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مشاوره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17837" y="3521115"/>
            <a:ext cx="1935000" cy="958997"/>
            <a:chOff x="2114837" y="3275906"/>
            <a:chExt cx="1935000" cy="958997"/>
          </a:xfrm>
        </p:grpSpPr>
        <p:sp>
          <p:nvSpPr>
            <p:cNvPr id="195" name="Content Placeholder 2"/>
            <p:cNvSpPr txBox="1">
              <a:spLocks/>
            </p:cNvSpPr>
            <p:nvPr/>
          </p:nvSpPr>
          <p:spPr>
            <a:xfrm>
              <a:off x="2397930" y="3275906"/>
              <a:ext cx="1368815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</a:t>
              </a:r>
              <a:r>
                <a:rPr lang="fa-IR" b="1" dirty="0" smtClean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خانوادگی</a:t>
              </a:r>
              <a:endParaRPr lang="en-US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2114837" y="3680905"/>
              <a:ext cx="1935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نائب دبیر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 امور مالی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047837" y="4601115"/>
            <a:ext cx="1890000" cy="1112887"/>
            <a:chOff x="5309837" y="3275906"/>
            <a:chExt cx="1890000" cy="1112887"/>
          </a:xfrm>
        </p:grpSpPr>
        <p:grpSp>
          <p:nvGrpSpPr>
            <p:cNvPr id="211" name="Group 210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13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14" name="Group 213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12" name="TextBox 211"/>
            <p:cNvSpPr txBox="1"/>
            <p:nvPr/>
          </p:nvSpPr>
          <p:spPr>
            <a:xfrm>
              <a:off x="5309837" y="3680907"/>
              <a:ext cx="189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اسپانسرینگ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2537211" y="4601116"/>
            <a:ext cx="1600626" cy="1266774"/>
            <a:chOff x="3689837" y="3275906"/>
            <a:chExt cx="1600626" cy="12667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222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23" name="Group 222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24" name="Rectangle 223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TextBox 220"/>
            <p:cNvSpPr txBox="1"/>
            <p:nvPr/>
          </p:nvSpPr>
          <p:spPr>
            <a:xfrm>
              <a:off x="3689837" y="3680906"/>
              <a:ext cx="1575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امور داخلی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717837" y="4601115"/>
            <a:ext cx="1935000" cy="1112887"/>
            <a:chOff x="2114837" y="3275906"/>
            <a:chExt cx="1935000" cy="1112887"/>
          </a:xfrm>
        </p:grpSpPr>
        <p:sp>
          <p:nvSpPr>
            <p:cNvPr id="229" name="Content Placeholder 2"/>
            <p:cNvSpPr txBox="1">
              <a:spLocks/>
            </p:cNvSpPr>
            <p:nvPr/>
          </p:nvSpPr>
          <p:spPr>
            <a:xfrm>
              <a:off x="2204838" y="3275906"/>
              <a:ext cx="1755000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sz="1600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1" name="TextBox 230"/>
            <p:cNvSpPr txBox="1"/>
            <p:nvPr/>
          </p:nvSpPr>
          <p:spPr>
            <a:xfrm>
              <a:off x="2114837" y="3680907"/>
              <a:ext cx="19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دبیرخانه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4047837" y="5906115"/>
            <a:ext cx="1890000" cy="1112887"/>
            <a:chOff x="5309837" y="3275906"/>
            <a:chExt cx="1890000" cy="1112887"/>
          </a:xfrm>
        </p:grpSpPr>
        <p:grpSp>
          <p:nvGrpSpPr>
            <p:cNvPr id="245" name="Group 244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47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6" name="TextBox 245"/>
            <p:cNvSpPr txBox="1"/>
            <p:nvPr/>
          </p:nvSpPr>
          <p:spPr>
            <a:xfrm>
              <a:off x="5309837" y="3680907"/>
              <a:ext cx="189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شورای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مسول تبلیغات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472837" y="5906115"/>
            <a:ext cx="1774374" cy="1266774"/>
            <a:chOff x="3625463" y="3275906"/>
            <a:chExt cx="1774374" cy="1266774"/>
          </a:xfrm>
        </p:grpSpPr>
        <p:grpSp>
          <p:nvGrpSpPr>
            <p:cNvPr id="254" name="Group 253"/>
            <p:cNvGrpSpPr/>
            <p:nvPr/>
          </p:nvGrpSpPr>
          <p:grpSpPr>
            <a:xfrm>
              <a:off x="3625463" y="3275906"/>
              <a:ext cx="1774374" cy="374981"/>
              <a:chOff x="3689838" y="3455906"/>
              <a:chExt cx="1774374" cy="374981"/>
            </a:xfrm>
          </p:grpSpPr>
          <p:sp>
            <p:nvSpPr>
              <p:cNvPr id="256" name="Content Placeholder 2"/>
              <p:cNvSpPr txBox="1">
                <a:spLocks/>
              </p:cNvSpPr>
              <p:nvPr/>
            </p:nvSpPr>
            <p:spPr>
              <a:xfrm>
                <a:off x="3689838" y="3455906"/>
                <a:ext cx="1774374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55" name="TextBox 254"/>
            <p:cNvSpPr txBox="1"/>
            <p:nvPr/>
          </p:nvSpPr>
          <p:spPr>
            <a:xfrm>
              <a:off x="3689837" y="3680906"/>
              <a:ext cx="15750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 ارشد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 دبیرخانه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717837" y="5906115"/>
            <a:ext cx="1935000" cy="1112887"/>
            <a:chOff x="2114837" y="3275906"/>
            <a:chExt cx="1935000" cy="1112887"/>
          </a:xfrm>
        </p:grpSpPr>
        <p:sp>
          <p:nvSpPr>
            <p:cNvPr id="263" name="Content Placeholder 2"/>
            <p:cNvSpPr txBox="1">
              <a:spLocks/>
            </p:cNvSpPr>
            <p:nvPr/>
          </p:nvSpPr>
          <p:spPr>
            <a:xfrm>
              <a:off x="2397930" y="3275906"/>
              <a:ext cx="1368815" cy="2700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5" name="TextBox 264"/>
            <p:cNvSpPr txBox="1"/>
            <p:nvPr/>
          </p:nvSpPr>
          <p:spPr>
            <a:xfrm>
              <a:off x="2114837" y="3680907"/>
              <a:ext cx="193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دکتری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مشاور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4047837" y="7197119"/>
            <a:ext cx="1890000" cy="1266774"/>
            <a:chOff x="5309837" y="3275906"/>
            <a:chExt cx="1890000" cy="1266773"/>
          </a:xfrm>
        </p:grpSpPr>
        <p:grpSp>
          <p:nvGrpSpPr>
            <p:cNvPr id="279" name="Group 278"/>
            <p:cNvGrpSpPr/>
            <p:nvPr/>
          </p:nvGrpSpPr>
          <p:grpSpPr>
            <a:xfrm>
              <a:off x="5367649" y="3275906"/>
              <a:ext cx="1774376" cy="374981"/>
              <a:chOff x="5367649" y="3455906"/>
              <a:chExt cx="1774376" cy="374981"/>
            </a:xfrm>
          </p:grpSpPr>
          <p:sp>
            <p:nvSpPr>
              <p:cNvPr id="281" name="Content Placeholder 2"/>
              <p:cNvSpPr txBox="1">
                <a:spLocks/>
              </p:cNvSpPr>
              <p:nvPr/>
            </p:nvSpPr>
            <p:spPr>
              <a:xfrm>
                <a:off x="5367649" y="3455906"/>
                <a:ext cx="1774376" cy="323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5409525" y="3770906"/>
                <a:ext cx="1690625" cy="59981"/>
                <a:chOff x="2055030" y="1463669"/>
                <a:chExt cx="2304256" cy="544908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0" name="TextBox 279"/>
            <p:cNvSpPr txBox="1"/>
            <p:nvPr/>
          </p:nvSpPr>
          <p:spPr>
            <a:xfrm>
              <a:off x="5309837" y="3680906"/>
              <a:ext cx="1890000" cy="8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عضو شورای انجمن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cs typeface="B Lotus" panose="00000400000000000000" pitchFamily="2" charset="-78"/>
                </a:rPr>
                <a:t>مسئول هماهنگی های سالن</a:t>
              </a:r>
              <a:endParaRPr lang="en-US" sz="1000" dirty="0">
                <a:solidFill>
                  <a:prstClr val="black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2537211" y="7197120"/>
            <a:ext cx="1600626" cy="1112886"/>
            <a:chOff x="3689837" y="3275906"/>
            <a:chExt cx="1600626" cy="1112885"/>
          </a:xfrm>
        </p:grpSpPr>
        <p:grpSp>
          <p:nvGrpSpPr>
            <p:cNvPr id="288" name="Group 287"/>
            <p:cNvGrpSpPr/>
            <p:nvPr/>
          </p:nvGrpSpPr>
          <p:grpSpPr>
            <a:xfrm>
              <a:off x="3734837" y="3275906"/>
              <a:ext cx="1555626" cy="374981"/>
              <a:chOff x="3799212" y="3455906"/>
              <a:chExt cx="1555626" cy="374981"/>
            </a:xfrm>
          </p:grpSpPr>
          <p:sp>
            <p:nvSpPr>
              <p:cNvPr id="290" name="Content Placeholder 2"/>
              <p:cNvSpPr txBox="1">
                <a:spLocks/>
              </p:cNvSpPr>
              <p:nvPr/>
            </p:nvSpPr>
            <p:spPr>
              <a:xfrm>
                <a:off x="3799212" y="3455906"/>
                <a:ext cx="1555626" cy="315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a-IR" sz="1600" b="1" dirty="0">
                    <a:solidFill>
                      <a:srgbClr val="5B9BD5">
                        <a:lumMod val="75000"/>
                      </a:srgbClr>
                    </a:solidFill>
                    <a:latin typeface="Source Sans Pro Black" pitchFamily="34" charset="0"/>
                    <a:cs typeface="B Lotus" panose="00000400000000000000" pitchFamily="2" charset="-78"/>
                  </a:rPr>
                  <a:t>نام و نام خانوادگی</a:t>
                </a:r>
                <a:endParaRPr lang="en-US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endParaRPr>
              </a:p>
            </p:txBody>
          </p:sp>
          <p:grpSp>
            <p:nvGrpSpPr>
              <p:cNvPr id="291" name="Group 290"/>
              <p:cNvGrpSpPr/>
              <p:nvPr/>
            </p:nvGrpSpPr>
            <p:grpSpPr>
              <a:xfrm>
                <a:off x="3889212" y="3770032"/>
                <a:ext cx="1375625" cy="60855"/>
                <a:chOff x="2055030" y="1463669"/>
                <a:chExt cx="2304256" cy="544908"/>
              </a:xfrm>
            </p:grpSpPr>
            <p:sp>
              <p:nvSpPr>
                <p:cNvPr id="292" name="Rectangle 291"/>
                <p:cNvSpPr/>
                <p:nvPr/>
              </p:nvSpPr>
              <p:spPr>
                <a:xfrm>
                  <a:off x="2055030" y="1463670"/>
                  <a:ext cx="576064" cy="54490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2631094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3207158" y="1463669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3783222" y="1463670"/>
                  <a:ext cx="576064" cy="5449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89" name="TextBox 288"/>
            <p:cNvSpPr txBox="1"/>
            <p:nvPr/>
          </p:nvSpPr>
          <p:spPr>
            <a:xfrm>
              <a:off x="3689837" y="3680906"/>
              <a:ext cx="15750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مقطع علمی: کارشناسی </a:t>
              </a: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تدارکات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717837" y="7172891"/>
            <a:ext cx="1935000" cy="1137114"/>
            <a:chOff x="2114837" y="3251678"/>
            <a:chExt cx="1935000" cy="1137115"/>
          </a:xfrm>
        </p:grpSpPr>
        <p:sp>
          <p:nvSpPr>
            <p:cNvPr id="297" name="Content Placeholder 2"/>
            <p:cNvSpPr txBox="1">
              <a:spLocks/>
            </p:cNvSpPr>
            <p:nvPr/>
          </p:nvSpPr>
          <p:spPr>
            <a:xfrm>
              <a:off x="2237024" y="3251678"/>
              <a:ext cx="1529722" cy="2942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a-IR" sz="1600" b="1" dirty="0">
                  <a:solidFill>
                    <a:srgbClr val="5B9BD5">
                      <a:lumMod val="75000"/>
                    </a:srgbClr>
                  </a:solidFill>
                  <a:latin typeface="Source Sans Pro Black" pitchFamily="34" charset="0"/>
                  <a:cs typeface="B Lotus" panose="00000400000000000000" pitchFamily="2" charset="-78"/>
                </a:rPr>
                <a:t>نام و نام خانوادگی</a:t>
              </a:r>
              <a:endParaRPr lang="en-US" sz="1600" b="1" dirty="0">
                <a:solidFill>
                  <a:srgbClr val="5B9BD5">
                    <a:lumMod val="75000"/>
                  </a:srgbClr>
                </a:solidFill>
                <a:latin typeface="Source Sans Pro Black" pitchFamily="34" charset="0"/>
                <a:cs typeface="B Lotus" panose="00000400000000000000" pitchFamily="2" charset="-78"/>
              </a:endParaRPr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2192025" y="3590032"/>
              <a:ext cx="1780625" cy="60855"/>
              <a:chOff x="2055030" y="1463669"/>
              <a:chExt cx="2304256" cy="544908"/>
            </a:xfrm>
          </p:grpSpPr>
          <p:sp>
            <p:nvSpPr>
              <p:cNvPr id="300" name="Rectangle 299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9" name="TextBox 298"/>
            <p:cNvSpPr txBox="1"/>
            <p:nvPr/>
          </p:nvSpPr>
          <p:spPr>
            <a:xfrm>
              <a:off x="2114837" y="3680906"/>
              <a:ext cx="19350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مقطع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کارشناسی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انجمن علمی: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عضو همکار انجمن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  <a:p>
              <a:pPr algn="r" rtl="1"/>
              <a:r>
                <a:rPr lang="fa-IR" sz="1000" b="1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مسئولیت در همایش: </a:t>
              </a:r>
              <a:r>
                <a:rPr lang="fa-IR" sz="1000" dirty="0">
                  <a:solidFill>
                    <a:prstClr val="black"/>
                  </a:solidFill>
                  <a:ea typeface="Calibri" panose="020F0502020204030204" pitchFamily="34" charset="0"/>
                  <a:cs typeface="B Lotus" panose="00000400000000000000" pitchFamily="2" charset="-78"/>
                </a:rPr>
                <a:t>تشریفات</a:t>
              </a:r>
              <a:endParaRPr lang="en-US" sz="1000" dirty="0">
                <a:solidFill>
                  <a:prstClr val="black"/>
                </a:solidFill>
                <a:ea typeface="Calibri" panose="020F0502020204030204" pitchFamily="34" charset="0"/>
                <a:cs typeface="B Lotus" panose="00000400000000000000" pitchFamily="2" charset="-78"/>
              </a:endParaRPr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47" name="8-Point Star 14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75" grpId="0"/>
      <p:bldP spid="1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026406"/>
            <a:ext cx="6867239" cy="5391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610570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623006"/>
            <a:ext cx="6858163" cy="81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نحوه اجرای برنامه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02620" y="3649128"/>
            <a:ext cx="5652593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12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........................................................................</a:t>
            </a:r>
          </a:p>
        </p:txBody>
      </p:sp>
      <p:sp>
        <p:nvSpPr>
          <p:cNvPr id="145" name="Shape 786"/>
          <p:cNvSpPr>
            <a:spLocks noGrp="1"/>
          </p:cNvSpPr>
          <p:nvPr>
            <p:ph type="pic" idx="3"/>
          </p:nvPr>
        </p:nvSpPr>
        <p:spPr>
          <a:xfrm>
            <a:off x="716903" y="6587546"/>
            <a:ext cx="5424029" cy="1843645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46" name="Title 1"/>
          <p:cNvSpPr txBox="1">
            <a:spLocks/>
          </p:cNvSpPr>
          <p:nvPr/>
        </p:nvSpPr>
        <p:spPr>
          <a:xfrm>
            <a:off x="-33042" y="5967782"/>
            <a:ext cx="6858163" cy="33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600" dirty="0" smtClean="0">
                <a:solidFill>
                  <a:srgbClr val="C00000"/>
                </a:solidFill>
                <a:cs typeface="B Titr" panose="00000700000000000000" pitchFamily="2" charset="-78"/>
              </a:rPr>
              <a:t>تیم اجرایی برنامه</a:t>
            </a:r>
            <a:endParaRPr lang="en-US" sz="1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853" y="917438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3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380" y="100168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61820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14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-6164" y="2099069"/>
            <a:ext cx="6867239" cy="5620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076" y="2737282"/>
            <a:ext cx="6867239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3074242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برنامه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688330" y="378078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75310" y="3770662"/>
            <a:ext cx="5046558" cy="583263"/>
            <a:chOff x="575310" y="2719825"/>
            <a:chExt cx="5046558" cy="583263"/>
          </a:xfrm>
        </p:grpSpPr>
        <p:sp>
          <p:nvSpPr>
            <p:cNvPr id="2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1) </a:t>
              </a: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..............................................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Shape 786"/>
          <p:cNvSpPr>
            <a:spLocks noGrp="1"/>
          </p:cNvSpPr>
          <p:nvPr>
            <p:ph type="pic" idx="3"/>
          </p:nvPr>
        </p:nvSpPr>
        <p:spPr>
          <a:xfrm>
            <a:off x="5688330" y="464184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5310" y="4631722"/>
            <a:ext cx="5046558" cy="583263"/>
            <a:chOff x="575310" y="2719825"/>
            <a:chExt cx="5046558" cy="583263"/>
          </a:xfrm>
        </p:grpSpPr>
        <p:sp>
          <p:nvSpPr>
            <p:cNvPr id="26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2)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28" name="Shape 786"/>
          <p:cNvSpPr>
            <a:spLocks noGrp="1"/>
          </p:cNvSpPr>
          <p:nvPr>
            <p:ph type="pic" idx="3"/>
          </p:nvPr>
        </p:nvSpPr>
        <p:spPr>
          <a:xfrm>
            <a:off x="5688330" y="544622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5310" y="5436108"/>
            <a:ext cx="5046558" cy="583263"/>
            <a:chOff x="575310" y="2719825"/>
            <a:chExt cx="5046558" cy="583263"/>
          </a:xfrm>
        </p:grpSpPr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3)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Shape 786"/>
          <p:cNvSpPr>
            <a:spLocks noGrp="1"/>
          </p:cNvSpPr>
          <p:nvPr>
            <p:ph type="pic" idx="3"/>
          </p:nvPr>
        </p:nvSpPr>
        <p:spPr>
          <a:xfrm>
            <a:off x="5688330" y="622680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75310" y="6216682"/>
            <a:ext cx="5046558" cy="583263"/>
            <a:chOff x="575310" y="2719825"/>
            <a:chExt cx="5046558" cy="583263"/>
          </a:xfrm>
        </p:grpSpPr>
        <p:sp>
          <p:nvSpPr>
            <p:cNvPr id="34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4)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Shape 786"/>
          <p:cNvSpPr>
            <a:spLocks noGrp="1"/>
          </p:cNvSpPr>
          <p:nvPr>
            <p:ph type="pic" idx="3"/>
          </p:nvPr>
        </p:nvSpPr>
        <p:spPr>
          <a:xfrm>
            <a:off x="5688330" y="7011661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75310" y="7001542"/>
            <a:ext cx="5046558" cy="583263"/>
            <a:chOff x="575310" y="2719825"/>
            <a:chExt cx="5046558" cy="583263"/>
          </a:xfrm>
        </p:grpSpPr>
        <p:sp>
          <p:nvSpPr>
            <p:cNvPr id="38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5)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Shape 786"/>
          <p:cNvSpPr>
            <a:spLocks noGrp="1"/>
          </p:cNvSpPr>
          <p:nvPr>
            <p:ph type="pic" idx="3"/>
          </p:nvPr>
        </p:nvSpPr>
        <p:spPr>
          <a:xfrm>
            <a:off x="5688330" y="7816047"/>
            <a:ext cx="532635" cy="599234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75310" y="7805928"/>
            <a:ext cx="5046558" cy="583263"/>
            <a:chOff x="575310" y="2719825"/>
            <a:chExt cx="5046558" cy="583263"/>
          </a:xfrm>
        </p:grpSpPr>
        <p:sp>
          <p:nvSpPr>
            <p:cNvPr id="42" name="Text Placeholder 2"/>
            <p:cNvSpPr txBox="1">
              <a:spLocks/>
            </p:cNvSpPr>
            <p:nvPr/>
          </p:nvSpPr>
          <p:spPr>
            <a:xfrm>
              <a:off x="3608408" y="2719825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lnSpc>
                  <a:spcPct val="150000"/>
                </a:lnSpc>
              </a:pPr>
              <a:r>
                <a:rPr lang="fa-IR" sz="1400" b="1" dirty="0" smtClean="0">
                  <a:solidFill>
                    <a:srgbClr val="C00000"/>
                  </a:solidFill>
                  <a:latin typeface="Ruda" panose="02000000000000000000" pitchFamily="2" charset="0"/>
                  <a:cs typeface="B Titr" panose="00000700000000000000" pitchFamily="2" charset="-78"/>
                  <a:sym typeface="U.S. 101" charset="0"/>
                </a:rPr>
                <a:t>6) عنوان خبرگزاری یا سایت</a:t>
              </a:r>
              <a:endParaRPr lang="en-US" sz="140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310" y="3118422"/>
              <a:ext cx="48404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a-IR" sz="1200" u="sng" dirty="0" smtClean="0">
                  <a:solidFill>
                    <a:prstClr val="black"/>
                  </a:solidFill>
                </a:rPr>
                <a:t>..............</a:t>
              </a:r>
              <a:endParaRPr lang="en-US" sz="12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8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62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014250" y="113659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4106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027481"/>
            <a:ext cx="6878893" cy="5561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fa-IR" sz="2400" b="1" dirty="0" smtClean="0">
                <a:cs typeface="B Mitra" panose="00000400000000000000" pitchFamily="2" charset="-78"/>
              </a:rPr>
              <a:t>عنوان برنامه</a:t>
            </a:r>
            <a:endParaRPr lang="en-US" sz="2400" b="1" dirty="0"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2620837"/>
            <a:ext cx="6878893" cy="670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163" y="2553724"/>
            <a:ext cx="6879056" cy="58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گزارش تصویری</a:t>
            </a:r>
            <a:endParaRPr lang="en-US" sz="2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0" name="Shape 950"/>
          <p:cNvSpPr>
            <a:spLocks noGrp="1"/>
          </p:cNvSpPr>
          <p:nvPr>
            <p:ph type="pic" idx="5"/>
          </p:nvPr>
        </p:nvSpPr>
        <p:spPr>
          <a:xfrm>
            <a:off x="3745230" y="3817814"/>
            <a:ext cx="2682515" cy="3593930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950"/>
          <p:cNvSpPr>
            <a:spLocks noGrp="1"/>
          </p:cNvSpPr>
          <p:nvPr>
            <p:ph type="pic" idx="5"/>
          </p:nvPr>
        </p:nvSpPr>
        <p:spPr>
          <a:xfrm>
            <a:off x="2453640" y="3817814"/>
            <a:ext cx="1251598" cy="1676843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950"/>
          <p:cNvSpPr>
            <a:spLocks noGrp="1"/>
          </p:cNvSpPr>
          <p:nvPr>
            <p:ph type="pic" idx="5"/>
          </p:nvPr>
        </p:nvSpPr>
        <p:spPr>
          <a:xfrm>
            <a:off x="460311" y="3817814"/>
            <a:ext cx="1953337" cy="1676843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950"/>
          <p:cNvSpPr>
            <a:spLocks noGrp="1"/>
          </p:cNvSpPr>
          <p:nvPr>
            <p:ph type="pic" idx="5"/>
          </p:nvPr>
        </p:nvSpPr>
        <p:spPr>
          <a:xfrm>
            <a:off x="460311" y="5524694"/>
            <a:ext cx="1953337" cy="1887050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950"/>
          <p:cNvSpPr>
            <a:spLocks noGrp="1"/>
          </p:cNvSpPr>
          <p:nvPr>
            <p:ph type="pic" idx="5"/>
          </p:nvPr>
        </p:nvSpPr>
        <p:spPr>
          <a:xfrm>
            <a:off x="2453640" y="5524694"/>
            <a:ext cx="1251598" cy="939816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950"/>
          <p:cNvSpPr>
            <a:spLocks noGrp="1"/>
          </p:cNvSpPr>
          <p:nvPr>
            <p:ph type="pic" idx="5"/>
          </p:nvPr>
        </p:nvSpPr>
        <p:spPr>
          <a:xfrm>
            <a:off x="2453640" y="6475044"/>
            <a:ext cx="1251598" cy="939816"/>
          </a:xfrm>
          <a:prstGeom prst="rect">
            <a:avLst/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9" name="8-Point Star 48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9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1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39300" y="1046658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عملکـــرد در حوزه رویداد علمی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56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495"/>
            <a:ext cx="7056329" cy="5151122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2406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03" y="240331"/>
            <a:ext cx="908774" cy="808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5" y="217629"/>
            <a:ext cx="790757" cy="886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" y="1763178"/>
            <a:ext cx="5516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 در حوزه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گفتگوی علمی و تخصصی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....................</a:t>
            </a: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سیزدهیمن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193434"/>
            <a:ext cx="1047031" cy="8877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517" y="4607583"/>
            <a:ext cx="1047031" cy="36933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bg1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20075115">
            <a:off x="2671097" y="4947781"/>
            <a:ext cx="104703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 rot="1564575">
            <a:off x="3894610" y="5549936"/>
            <a:ext cx="104703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FFFF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20413418">
            <a:off x="4863713" y="4947781"/>
            <a:ext cx="1047031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2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20824070">
            <a:off x="1827220" y="3521197"/>
            <a:ext cx="1511897" cy="1142201"/>
          </a:xfrm>
          <a:prstGeom prst="wedgeRoundRectCallout">
            <a:avLst>
              <a:gd name="adj1" fmla="val -21024"/>
              <a:gd name="adj2" fmla="val 8653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algn="ctr"/>
            <a:endParaRPr lang="en-US" sz="3200" dirty="0">
              <a:solidFill>
                <a:srgbClr val="FFFFFF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 rot="20889841">
            <a:off x="2003332" y="3927299"/>
            <a:ext cx="1117031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82563" indent="-182563" algn="r" rtl="1"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</a:rPr>
              <a:t>نام برنامه</a:t>
            </a:r>
            <a:endParaRPr lang="en-US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072639"/>
            <a:ext cx="6858000" cy="843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965167"/>
            <a:ext cx="6858000" cy="543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6070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cs typeface="B Lotus" panose="00000400000000000000" pitchFamily="2" charset="-78"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r>
                        <a:rPr lang="fa-IR" sz="2000" b="1" smtClean="0">
                          <a:effectLst/>
                          <a:cs typeface="B Lotus" panose="00000400000000000000" pitchFamily="2" charset="-78"/>
                        </a:rPr>
                        <a:t>22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ذکر عنوان هم اندیشی،</a:t>
                      </a:r>
                      <a:r>
                        <a:rPr lang="fa-IR" sz="1800" b="1" baseline="0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 سخنرانی، میزگرد و یا </a:t>
                      </a:r>
                      <a:r>
                        <a:rPr lang="fa-IR" sz="1800" b="1" dirty="0" smtClean="0">
                          <a:solidFill>
                            <a:srgbClr val="7030A0"/>
                          </a:solidFill>
                          <a:effectLst/>
                          <a:cs typeface="B Lotus" panose="00000400000000000000" pitchFamily="2" charset="-78"/>
                        </a:rPr>
                        <a:t>.....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8588" y="114269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42758"/>
            <a:ext cx="6858000" cy="999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گفتگوی علمی و تخصصی</a:t>
            </a:r>
          </a:p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(</a:t>
            </a:r>
            <a:r>
              <a:rPr lang="fa-IR" sz="1400" dirty="0">
                <a:cs typeface="B Mitra" panose="00000400000000000000" pitchFamily="2" charset="-78"/>
              </a:rPr>
              <a:t>هم اندیشی، مباحثه، گفت و گو، کرسی آزاد اندیشی، مناظره، سخنرانی، </a:t>
            </a:r>
            <a:r>
              <a:rPr lang="fa-IR" sz="1400" dirty="0" smtClean="0">
                <a:cs typeface="B Mitra" panose="00000400000000000000" pitchFamily="2" charset="-78"/>
              </a:rPr>
              <a:t>میزگرد</a:t>
            </a:r>
            <a:endParaRPr lang="fa-IR" sz="1400" dirty="0">
              <a:cs typeface="B Mitra" panose="00000400000000000000" pitchFamily="2" charset="-78"/>
            </a:endParaRPr>
          </a:p>
          <a:p>
            <a:pPr algn="ctr" rtl="1"/>
            <a:r>
              <a:rPr lang="fa-IR" sz="1400" dirty="0">
                <a:cs typeface="B Mitra" panose="00000400000000000000" pitchFamily="2" charset="-78"/>
              </a:rPr>
              <a:t>جلسات بحث، نقد و یا تبادل نظر، حلقه </a:t>
            </a:r>
            <a:r>
              <a:rPr lang="fa-IR" sz="1400" dirty="0" smtClean="0">
                <a:cs typeface="B Mitra" panose="00000400000000000000" pitchFamily="2" charset="-78"/>
              </a:rPr>
              <a:t>فکری)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089699"/>
            <a:ext cx="6858000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453" y="4238342"/>
            <a:ext cx="615522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346658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chemeClr val="accent6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1" name="8-Point Star 2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3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8588" y="108273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4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28057"/>
            <a:ext cx="6852817" cy="607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672561"/>
            <a:ext cx="6852817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121949" y="280643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1712773" y="2810126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0075" y="285073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برگزاری: 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55144" y="2855387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54745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نشست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9594"/>
            <a:ext cx="6852817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310226" y="46858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00644" y="5221172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70" name="Shape 575"/>
          <p:cNvSpPr/>
          <p:nvPr/>
        </p:nvSpPr>
        <p:spPr>
          <a:xfrm>
            <a:off x="1440402" y="3656062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576"/>
          <p:cNvSpPr/>
          <p:nvPr/>
        </p:nvSpPr>
        <p:spPr>
          <a:xfrm>
            <a:off x="1440402" y="4118580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577"/>
          <p:cNvSpPr/>
          <p:nvPr/>
        </p:nvSpPr>
        <p:spPr>
          <a:xfrm>
            <a:off x="1297096" y="4581096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" name="Shape 578"/>
          <p:cNvCxnSpPr/>
          <p:nvPr/>
        </p:nvCxnSpPr>
        <p:spPr>
          <a:xfrm>
            <a:off x="1526127" y="3827512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4" name="Shape 579"/>
          <p:cNvCxnSpPr/>
          <p:nvPr/>
        </p:nvCxnSpPr>
        <p:spPr>
          <a:xfrm>
            <a:off x="1526127" y="4290030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94B15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" name="Shape 584"/>
          <p:cNvSpPr/>
          <p:nvPr/>
        </p:nvSpPr>
        <p:spPr>
          <a:xfrm>
            <a:off x="5453533" y="3695525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585"/>
          <p:cNvSpPr/>
          <p:nvPr/>
        </p:nvSpPr>
        <p:spPr>
          <a:xfrm>
            <a:off x="5453533" y="4158043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586"/>
          <p:cNvSpPr/>
          <p:nvPr/>
        </p:nvSpPr>
        <p:spPr>
          <a:xfrm>
            <a:off x="5310226" y="4620559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Shape 587"/>
          <p:cNvCxnSpPr/>
          <p:nvPr/>
        </p:nvCxnSpPr>
        <p:spPr>
          <a:xfrm>
            <a:off x="5539258" y="3866975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" name="Shape 588"/>
          <p:cNvCxnSpPr/>
          <p:nvPr/>
        </p:nvCxnSpPr>
        <p:spPr>
          <a:xfrm>
            <a:off x="5539258" y="4329493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E74C3C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" name="Shape 593"/>
          <p:cNvSpPr/>
          <p:nvPr/>
        </p:nvSpPr>
        <p:spPr>
          <a:xfrm>
            <a:off x="3404106" y="4167264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594"/>
          <p:cNvSpPr/>
          <p:nvPr/>
        </p:nvSpPr>
        <p:spPr>
          <a:xfrm>
            <a:off x="3404106" y="4629782"/>
            <a:ext cx="171449" cy="171449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595"/>
          <p:cNvSpPr/>
          <p:nvPr/>
        </p:nvSpPr>
        <p:spPr>
          <a:xfrm>
            <a:off x="3260799" y="5092298"/>
            <a:ext cx="458063" cy="458063"/>
          </a:xfrm>
          <a:prstGeom prst="ellipse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" name="Shape 596"/>
          <p:cNvCxnSpPr/>
          <p:nvPr/>
        </p:nvCxnSpPr>
        <p:spPr>
          <a:xfrm>
            <a:off x="3489831" y="4338714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4" name="Shape 597"/>
          <p:cNvCxnSpPr/>
          <p:nvPr/>
        </p:nvCxnSpPr>
        <p:spPr>
          <a:xfrm>
            <a:off x="3489831" y="4801232"/>
            <a:ext cx="0" cy="291066"/>
          </a:xfrm>
          <a:prstGeom prst="straightConnector1">
            <a:avLst/>
          </a:prstGeom>
          <a:noFill/>
          <a:ln w="19050" cap="flat" cmpd="sng">
            <a:solidFill>
              <a:srgbClr val="F39C1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5" name="Text Placeholder 3"/>
          <p:cNvSpPr txBox="1">
            <a:spLocks/>
          </p:cNvSpPr>
          <p:nvPr/>
        </p:nvSpPr>
        <p:spPr>
          <a:xfrm>
            <a:off x="3269263" y="516744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1297096" y="4638988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75796" y="5638507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12092" y="5126724"/>
            <a:ext cx="1428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prstClr val="black"/>
                </a:solidFill>
                <a:cs typeface="B Zar" panose="00000400000000000000" pitchFamily="2" charset="-78"/>
              </a:rPr>
              <a:t>......................................</a:t>
            </a:r>
            <a:endParaRPr lang="en-US" sz="1100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3" name="8-Point Star 52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55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12092" y="1098066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618203"/>
            <a:ext cx="2022307" cy="1158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6631" y="2863801"/>
            <a:ext cx="1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وسعت:</a:t>
            </a:r>
            <a:endParaRPr lang="en-US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48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2065001"/>
            <a:ext cx="6867239" cy="6399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برنامه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73574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33042" y="2914807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جزئیات نشست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9" name="Shape 641"/>
          <p:cNvSpPr/>
          <p:nvPr/>
        </p:nvSpPr>
        <p:spPr>
          <a:xfrm>
            <a:off x="1608106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643"/>
          <p:cNvSpPr/>
          <p:nvPr/>
        </p:nvSpPr>
        <p:spPr>
          <a:xfrm>
            <a:off x="3191323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644"/>
          <p:cNvSpPr/>
          <p:nvPr/>
        </p:nvSpPr>
        <p:spPr>
          <a:xfrm>
            <a:off x="4774540" y="5760530"/>
            <a:ext cx="518338" cy="518338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Text Placeholder 3"/>
          <p:cNvSpPr txBox="1">
            <a:spLocks/>
          </p:cNvSpPr>
          <p:nvPr/>
        </p:nvSpPr>
        <p:spPr>
          <a:xfrm>
            <a:off x="3223534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32779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4" name="Text Placeholder 3"/>
          <p:cNvSpPr txBox="1">
            <a:spLocks/>
          </p:cNvSpPr>
          <p:nvPr/>
        </p:nvSpPr>
        <p:spPr>
          <a:xfrm>
            <a:off x="4831006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5" name="Text Placeholder 3"/>
          <p:cNvSpPr txBox="1">
            <a:spLocks/>
          </p:cNvSpPr>
          <p:nvPr/>
        </p:nvSpPr>
        <p:spPr>
          <a:xfrm>
            <a:off x="1640660" y="5865810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rgbClr val="4472C4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rgbClr val="4472C4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65821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276658" y="6546852"/>
            <a:ext cx="151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-163" y="516789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پنل‌های نشست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0786" y="3426662"/>
            <a:ext cx="57099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9" name="Shape 786"/>
          <p:cNvSpPr>
            <a:spLocks noGrp="1"/>
          </p:cNvSpPr>
          <p:nvPr>
            <p:ph type="pic" idx="3"/>
          </p:nvPr>
        </p:nvSpPr>
        <p:spPr>
          <a:xfrm>
            <a:off x="3539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212101"/>
            <a:ext cx="1109893" cy="9410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88588" y="109772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40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108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7802" y="3494524"/>
            <a:ext cx="6867239" cy="46097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23512" y="30255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0" y="2112978"/>
            <a:ext cx="6867239" cy="5930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جلسه هم اندیشی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75098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33042" y="2955756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سخنرانان و مدعوین</a:t>
            </a:r>
            <a:endParaRPr lang="en-US" sz="25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4" name="Shape 807"/>
          <p:cNvSpPr>
            <a:spLocks noGrp="1"/>
          </p:cNvSpPr>
          <p:nvPr>
            <p:ph type="pic" idx="2"/>
          </p:nvPr>
        </p:nvSpPr>
        <p:spPr>
          <a:xfrm>
            <a:off x="1340306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5" name="Shape 808"/>
          <p:cNvSpPr>
            <a:spLocks noGrp="1"/>
          </p:cNvSpPr>
          <p:nvPr>
            <p:ph type="pic" idx="3"/>
          </p:nvPr>
        </p:nvSpPr>
        <p:spPr>
          <a:xfrm>
            <a:off x="2847637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6" name="Shape 809"/>
          <p:cNvSpPr>
            <a:spLocks noGrp="1"/>
          </p:cNvSpPr>
          <p:nvPr>
            <p:ph type="pic" idx="4"/>
          </p:nvPr>
        </p:nvSpPr>
        <p:spPr>
          <a:xfrm>
            <a:off x="4354968" y="3846809"/>
            <a:ext cx="1200150" cy="1237906"/>
          </a:xfrm>
          <a:prstGeom prst="ellipse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27" name="Shape 814"/>
          <p:cNvSpPr/>
          <p:nvPr/>
        </p:nvSpPr>
        <p:spPr>
          <a:xfrm>
            <a:off x="1663822" y="4998143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8" name="Shape 815"/>
          <p:cNvSpPr/>
          <p:nvPr/>
        </p:nvSpPr>
        <p:spPr>
          <a:xfrm>
            <a:off x="3171154" y="4998141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9" name="Shape 816"/>
          <p:cNvSpPr/>
          <p:nvPr/>
        </p:nvSpPr>
        <p:spPr>
          <a:xfrm>
            <a:off x="4678484" y="4998141"/>
            <a:ext cx="553117" cy="24261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عنوان</a:t>
            </a:r>
            <a:endParaRPr lang="en-US" sz="825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107983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US" sz="1000" dirty="0">
              <a:solidFill>
                <a:schemeClr val="bg1"/>
              </a:solidFill>
              <a:cs typeface="B Zar" panose="00000400000000000000" pitchFamily="2" charset="-78"/>
            </a:endParaRPr>
          </a:p>
          <a:p>
            <a:pPr lvl="0" algn="ctr" rtl="1">
              <a:lnSpc>
                <a:spcPct val="130000"/>
              </a:lnSpc>
              <a:buSzPct val="25000"/>
            </a:pPr>
            <a:endParaRPr lang="en-US" sz="1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20"/>
          <p:cNvSpPr/>
          <p:nvPr/>
        </p:nvSpPr>
        <p:spPr>
          <a:xfrm>
            <a:off x="2615314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Shape 821"/>
          <p:cNvSpPr/>
          <p:nvPr/>
        </p:nvSpPr>
        <p:spPr>
          <a:xfrm>
            <a:off x="4166900" y="5363232"/>
            <a:ext cx="1664794" cy="2805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نام سخنران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سمت</a:t>
            </a:r>
          </a:p>
          <a:p>
            <a:pPr marL="0" marR="0" lvl="0" indent="0" algn="ctr" rtl="1">
              <a:lnSpc>
                <a:spcPct val="130000"/>
              </a:lnSpc>
              <a:spcBef>
                <a:spcPts val="0"/>
              </a:spcBef>
              <a:buSzPct val="25000"/>
              <a:buNone/>
            </a:pPr>
            <a:r>
              <a:rPr lang="fa-IR" sz="1000" dirty="0" smtClean="0">
                <a:solidFill>
                  <a:schemeClr val="bg1"/>
                </a:solidFill>
                <a:cs typeface="B Zar" panose="00000400000000000000" pitchFamily="2" charset="-78"/>
              </a:rPr>
              <a:t>.</a:t>
            </a:r>
            <a:endParaRPr lang="en-US" sz="10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1" name="8-Point Star 3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7" y="212101"/>
            <a:ext cx="1109893" cy="9410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8588" y="1142694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2171166"/>
            <a:ext cx="6858000" cy="6876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91974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8747761"/>
            <a:ext cx="4689385" cy="45720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-163" y="3314753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 smtClean="0">
                <a:solidFill>
                  <a:srgbClr val="07C5A1"/>
                </a:solidFill>
                <a:cs typeface="B Titr" panose="00000700000000000000" pitchFamily="2" charset="-78"/>
              </a:rPr>
              <a:t>انجمن علمی – دانشجویی نام انجمن</a:t>
            </a:r>
            <a:endParaRPr lang="en-GB" sz="2400" b="1" dirty="0">
              <a:solidFill>
                <a:srgbClr val="07C5A1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9837" y="3930912"/>
            <a:ext cx="5939388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.…………………………………………………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4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86" y="181621"/>
            <a:ext cx="790757" cy="887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1013" y="1090305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جامع عملکـــرد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387" y="181621"/>
            <a:ext cx="1109893" cy="94106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7325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144651" y="855055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46" y="8168717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6392" y="3222937"/>
            <a:ext cx="6867239" cy="5151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082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0" y="1962551"/>
            <a:ext cx="6867239" cy="542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جلسه هم اندیشی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4961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75721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همکاران اجرایی طرح(سایر اساتید و دانشجویان)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3" name="Shape 820"/>
          <p:cNvSpPr/>
          <p:nvPr/>
        </p:nvSpPr>
        <p:spPr>
          <a:xfrm>
            <a:off x="657389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23" name="Shape 770"/>
          <p:cNvSpPr>
            <a:spLocks noGrp="1"/>
          </p:cNvSpPr>
          <p:nvPr>
            <p:ph type="pic" idx="2"/>
          </p:nvPr>
        </p:nvSpPr>
        <p:spPr>
          <a:xfrm>
            <a:off x="659929" y="347811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0" name="Shape 771"/>
          <p:cNvSpPr>
            <a:spLocks noGrp="1"/>
          </p:cNvSpPr>
          <p:nvPr>
            <p:ph type="pic" idx="3"/>
          </p:nvPr>
        </p:nvSpPr>
        <p:spPr>
          <a:xfrm>
            <a:off x="2123401" y="347811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1" name="Shape 772"/>
          <p:cNvSpPr>
            <a:spLocks noGrp="1"/>
          </p:cNvSpPr>
          <p:nvPr>
            <p:ph type="pic" idx="4"/>
          </p:nvPr>
        </p:nvSpPr>
        <p:spPr>
          <a:xfrm>
            <a:off x="3553605" y="349406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35" name="Shape 777"/>
          <p:cNvSpPr/>
          <p:nvPr/>
        </p:nvSpPr>
        <p:spPr>
          <a:xfrm rot="5400000">
            <a:off x="672629" y="3490525"/>
            <a:ext cx="305021" cy="30502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779"/>
          <p:cNvSpPr/>
          <p:nvPr/>
        </p:nvSpPr>
        <p:spPr>
          <a:xfrm rot="5400000">
            <a:off x="2137764" y="3490525"/>
            <a:ext cx="305021" cy="30502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781"/>
          <p:cNvSpPr/>
          <p:nvPr/>
        </p:nvSpPr>
        <p:spPr>
          <a:xfrm rot="5400000">
            <a:off x="3567891" y="350830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782"/>
          <p:cNvSpPr txBox="1"/>
          <p:nvPr/>
        </p:nvSpPr>
        <p:spPr>
          <a:xfrm>
            <a:off x="3472986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03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1" name="Shape 782"/>
          <p:cNvSpPr txBox="1"/>
          <p:nvPr/>
        </p:nvSpPr>
        <p:spPr>
          <a:xfrm>
            <a:off x="2034213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02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5" name="Shape 782"/>
          <p:cNvSpPr txBox="1"/>
          <p:nvPr/>
        </p:nvSpPr>
        <p:spPr>
          <a:xfrm>
            <a:off x="569503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01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56" name="Shape 820"/>
          <p:cNvSpPr/>
          <p:nvPr/>
        </p:nvSpPr>
        <p:spPr>
          <a:xfrm>
            <a:off x="2133381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7" name="Shape 820"/>
          <p:cNvSpPr/>
          <p:nvPr/>
        </p:nvSpPr>
        <p:spPr>
          <a:xfrm>
            <a:off x="3552367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8" name="Shape 772"/>
          <p:cNvSpPr txBox="1">
            <a:spLocks/>
          </p:cNvSpPr>
          <p:nvPr/>
        </p:nvSpPr>
        <p:spPr>
          <a:xfrm>
            <a:off x="4981085" y="349406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59" name="Shape 781"/>
          <p:cNvSpPr/>
          <p:nvPr/>
        </p:nvSpPr>
        <p:spPr>
          <a:xfrm rot="5400000">
            <a:off x="4995371" y="350830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782"/>
          <p:cNvSpPr txBox="1"/>
          <p:nvPr/>
        </p:nvSpPr>
        <p:spPr>
          <a:xfrm>
            <a:off x="4900466" y="348763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04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61" name="Shape 820"/>
          <p:cNvSpPr/>
          <p:nvPr/>
        </p:nvSpPr>
        <p:spPr>
          <a:xfrm>
            <a:off x="4979847" y="492101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62" name="Shape 820"/>
          <p:cNvSpPr/>
          <p:nvPr/>
        </p:nvSpPr>
        <p:spPr>
          <a:xfrm>
            <a:off x="657389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63" name="Shape 770"/>
          <p:cNvSpPr txBox="1">
            <a:spLocks/>
          </p:cNvSpPr>
          <p:nvPr/>
        </p:nvSpPr>
        <p:spPr>
          <a:xfrm>
            <a:off x="659929" y="577935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4" name="Shape 771"/>
          <p:cNvSpPr txBox="1">
            <a:spLocks/>
          </p:cNvSpPr>
          <p:nvPr/>
        </p:nvSpPr>
        <p:spPr>
          <a:xfrm>
            <a:off x="2123401" y="5779352"/>
            <a:ext cx="1375586" cy="1391537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5" name="Shape 772"/>
          <p:cNvSpPr txBox="1">
            <a:spLocks/>
          </p:cNvSpPr>
          <p:nvPr/>
        </p:nvSpPr>
        <p:spPr>
          <a:xfrm>
            <a:off x="3553605" y="579530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66" name="Shape 777"/>
          <p:cNvSpPr/>
          <p:nvPr/>
        </p:nvSpPr>
        <p:spPr>
          <a:xfrm rot="5400000">
            <a:off x="672629" y="5791765"/>
            <a:ext cx="305021" cy="30502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779"/>
          <p:cNvSpPr/>
          <p:nvPr/>
        </p:nvSpPr>
        <p:spPr>
          <a:xfrm rot="5400000">
            <a:off x="2137764" y="5791765"/>
            <a:ext cx="305021" cy="30502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781"/>
          <p:cNvSpPr/>
          <p:nvPr/>
        </p:nvSpPr>
        <p:spPr>
          <a:xfrm rot="5400000">
            <a:off x="3567891" y="580954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782"/>
          <p:cNvSpPr txBox="1"/>
          <p:nvPr/>
        </p:nvSpPr>
        <p:spPr>
          <a:xfrm>
            <a:off x="3472986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03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0" name="Shape 782"/>
          <p:cNvSpPr txBox="1"/>
          <p:nvPr/>
        </p:nvSpPr>
        <p:spPr>
          <a:xfrm>
            <a:off x="2034213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02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1" name="Shape 782"/>
          <p:cNvSpPr txBox="1"/>
          <p:nvPr/>
        </p:nvSpPr>
        <p:spPr>
          <a:xfrm>
            <a:off x="569503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01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2" name="Shape 820"/>
          <p:cNvSpPr/>
          <p:nvPr/>
        </p:nvSpPr>
        <p:spPr>
          <a:xfrm>
            <a:off x="2133381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73" name="Shape 820"/>
          <p:cNvSpPr/>
          <p:nvPr/>
        </p:nvSpPr>
        <p:spPr>
          <a:xfrm>
            <a:off x="3552367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74" name="Shape 772"/>
          <p:cNvSpPr txBox="1">
            <a:spLocks/>
          </p:cNvSpPr>
          <p:nvPr/>
        </p:nvSpPr>
        <p:spPr>
          <a:xfrm>
            <a:off x="4981085" y="5795302"/>
            <a:ext cx="1375586" cy="1375586"/>
          </a:xfrm>
          <a:prstGeom prst="roundRect">
            <a:avLst>
              <a:gd name="adj" fmla="val 3179"/>
            </a:avLst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sz="1400" dirty="0"/>
          </a:p>
        </p:txBody>
      </p:sp>
      <p:sp>
        <p:nvSpPr>
          <p:cNvPr id="75" name="Shape 781"/>
          <p:cNvSpPr/>
          <p:nvPr/>
        </p:nvSpPr>
        <p:spPr>
          <a:xfrm rot="5400000">
            <a:off x="4995371" y="5809545"/>
            <a:ext cx="305021" cy="30502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82"/>
          <p:cNvSpPr txBox="1"/>
          <p:nvPr/>
        </p:nvSpPr>
        <p:spPr>
          <a:xfrm>
            <a:off x="4900466" y="5788877"/>
            <a:ext cx="346586" cy="180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825" b="1" dirty="0" smtClean="0">
                <a:solidFill>
                  <a:schemeClr val="dk1"/>
                </a:solidFill>
                <a:latin typeface="Roboto Condensed"/>
                <a:ea typeface="Roboto Condensed"/>
                <a:cs typeface="B Zar" panose="00000400000000000000" pitchFamily="2" charset="-78"/>
                <a:sym typeface="Roboto Condensed"/>
              </a:rPr>
              <a:t>04</a:t>
            </a:r>
            <a:endParaRPr lang="en-US" sz="825" b="1" dirty="0">
              <a:solidFill>
                <a:schemeClr val="dk1"/>
              </a:solidFill>
              <a:latin typeface="Roboto Condensed"/>
              <a:ea typeface="Roboto Condensed"/>
              <a:cs typeface="B Zar" panose="00000400000000000000" pitchFamily="2" charset="-78"/>
              <a:sym typeface="Roboto Condensed"/>
            </a:endParaRPr>
          </a:p>
        </p:txBody>
      </p:sp>
      <p:sp>
        <p:nvSpPr>
          <p:cNvPr id="77" name="Shape 820"/>
          <p:cNvSpPr/>
          <p:nvPr/>
        </p:nvSpPr>
        <p:spPr>
          <a:xfrm>
            <a:off x="4979847" y="7222250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chemeClr val="bg1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chemeClr val="bg1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8" name="8-Point Star 7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227341"/>
            <a:ext cx="1109893" cy="94106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69336" y="1082303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40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907266"/>
            <a:ext cx="6867239" cy="538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86596"/>
            <a:ext cx="6867239" cy="59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66031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نشست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340711" y="311818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808934" y="333920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0711" y="372932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cxnSp>
        <p:nvCxnSpPr>
          <p:cNvPr id="52" name="Shape 413"/>
          <p:cNvCxnSpPr>
            <a:stCxn id="66" idx="6"/>
            <a:endCxn id="53" idx="2"/>
          </p:cNvCxnSpPr>
          <p:nvPr/>
        </p:nvCxnSpPr>
        <p:spPr>
          <a:xfrm>
            <a:off x="3485259" y="3748691"/>
            <a:ext cx="0" cy="2585475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53" name="Shape 415"/>
          <p:cNvSpPr/>
          <p:nvPr/>
        </p:nvSpPr>
        <p:spPr>
          <a:xfrm rot="16200000">
            <a:off x="3438081" y="6239761"/>
            <a:ext cx="94358" cy="943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416"/>
          <p:cNvSpPr/>
          <p:nvPr/>
        </p:nvSpPr>
        <p:spPr>
          <a:xfrm rot="16200000">
            <a:off x="3458840" y="6260520"/>
            <a:ext cx="52841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417"/>
          <p:cNvSpPr/>
          <p:nvPr/>
        </p:nvSpPr>
        <p:spPr>
          <a:xfrm rot="16200000">
            <a:off x="3438081" y="5733998"/>
            <a:ext cx="94358" cy="943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418"/>
          <p:cNvSpPr/>
          <p:nvPr/>
        </p:nvSpPr>
        <p:spPr>
          <a:xfrm rot="16200000">
            <a:off x="3458840" y="5754757"/>
            <a:ext cx="52841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419"/>
          <p:cNvSpPr/>
          <p:nvPr/>
        </p:nvSpPr>
        <p:spPr>
          <a:xfrm rot="16200000">
            <a:off x="3438081" y="5256543"/>
            <a:ext cx="94358" cy="94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420"/>
          <p:cNvSpPr/>
          <p:nvPr/>
        </p:nvSpPr>
        <p:spPr>
          <a:xfrm rot="16200000">
            <a:off x="3460726" y="5279189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Shape 421"/>
          <p:cNvSpPr/>
          <p:nvPr/>
        </p:nvSpPr>
        <p:spPr>
          <a:xfrm rot="16200000">
            <a:off x="3443741" y="4646986"/>
            <a:ext cx="94358" cy="94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422"/>
          <p:cNvSpPr/>
          <p:nvPr/>
        </p:nvSpPr>
        <p:spPr>
          <a:xfrm rot="16200000">
            <a:off x="3468276" y="4667745"/>
            <a:ext cx="49067" cy="528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423"/>
          <p:cNvSpPr/>
          <p:nvPr/>
        </p:nvSpPr>
        <p:spPr>
          <a:xfrm rot="16200000">
            <a:off x="3438081" y="4271438"/>
            <a:ext cx="94358" cy="943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424"/>
          <p:cNvSpPr/>
          <p:nvPr/>
        </p:nvSpPr>
        <p:spPr>
          <a:xfrm rot="16200000">
            <a:off x="3460726" y="4294084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425"/>
          <p:cNvSpPr/>
          <p:nvPr/>
        </p:nvSpPr>
        <p:spPr>
          <a:xfrm rot="16200000">
            <a:off x="3438081" y="3726045"/>
            <a:ext cx="94358" cy="943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414"/>
          <p:cNvSpPr/>
          <p:nvPr/>
        </p:nvSpPr>
        <p:spPr>
          <a:xfrm rot="16200000">
            <a:off x="3460726" y="3748691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426"/>
          <p:cNvSpPr/>
          <p:nvPr/>
        </p:nvSpPr>
        <p:spPr>
          <a:xfrm rot="16200000">
            <a:off x="2795498" y="5442430"/>
            <a:ext cx="332142" cy="3340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427"/>
          <p:cNvSpPr/>
          <p:nvPr/>
        </p:nvSpPr>
        <p:spPr>
          <a:xfrm rot="16200000">
            <a:off x="2796441" y="4373345"/>
            <a:ext cx="330255" cy="334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428"/>
          <p:cNvSpPr/>
          <p:nvPr/>
        </p:nvSpPr>
        <p:spPr>
          <a:xfrm rot="16200000">
            <a:off x="2795499" y="3322849"/>
            <a:ext cx="332142" cy="334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429"/>
          <p:cNvSpPr/>
          <p:nvPr/>
        </p:nvSpPr>
        <p:spPr>
          <a:xfrm rot="16200000">
            <a:off x="3859864" y="5950079"/>
            <a:ext cx="335916" cy="3340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430"/>
          <p:cNvSpPr/>
          <p:nvPr/>
        </p:nvSpPr>
        <p:spPr>
          <a:xfrm rot="16200000">
            <a:off x="3862695" y="5035744"/>
            <a:ext cx="330255" cy="334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431"/>
          <p:cNvSpPr/>
          <p:nvPr/>
        </p:nvSpPr>
        <p:spPr>
          <a:xfrm rot="16200000">
            <a:off x="3859864" y="4044034"/>
            <a:ext cx="335916" cy="334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432"/>
          <p:cNvSpPr/>
          <p:nvPr/>
        </p:nvSpPr>
        <p:spPr>
          <a:xfrm rot="16200000">
            <a:off x="3604151" y="6035946"/>
            <a:ext cx="1773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7000" y="119999"/>
                  <a:pt x="117000" y="119999"/>
                  <a:pt x="117000" y="119999"/>
                </a:cubicBezTo>
                <a:cubicBezTo>
                  <a:pt x="117000" y="69041"/>
                  <a:pt x="117000" y="69041"/>
                  <a:pt x="117000" y="69041"/>
                </a:cubicBezTo>
                <a:cubicBezTo>
                  <a:pt x="117000" y="59178"/>
                  <a:pt x="99000" y="49315"/>
                  <a:pt x="81000" y="49315"/>
                </a:cubicBezTo>
                <a:cubicBezTo>
                  <a:pt x="39000" y="49315"/>
                  <a:pt x="39000" y="49315"/>
                  <a:pt x="39000" y="49315"/>
                </a:cubicBezTo>
                <a:cubicBezTo>
                  <a:pt x="18000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3000" y="0"/>
                  <a:pt x="3000" y="0"/>
                  <a:pt x="3000" y="0"/>
                </a:cubicBezTo>
                <a:cubicBezTo>
                  <a:pt x="3000" y="27945"/>
                  <a:pt x="3000" y="27945"/>
                  <a:pt x="3000" y="27945"/>
                </a:cubicBezTo>
                <a:cubicBezTo>
                  <a:pt x="3000" y="37808"/>
                  <a:pt x="21000" y="47671"/>
                  <a:pt x="39000" y="47671"/>
                </a:cubicBezTo>
                <a:cubicBezTo>
                  <a:pt x="81000" y="47671"/>
                  <a:pt x="81000" y="47671"/>
                  <a:pt x="81000" y="47671"/>
                </a:cubicBezTo>
                <a:cubicBezTo>
                  <a:pt x="102000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433"/>
          <p:cNvSpPr/>
          <p:nvPr/>
        </p:nvSpPr>
        <p:spPr>
          <a:xfrm rot="16200000">
            <a:off x="3641894" y="5094246"/>
            <a:ext cx="101907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4782" y="119999"/>
                  <a:pt x="114782" y="119999"/>
                  <a:pt x="114782" y="119999"/>
                </a:cubicBezTo>
                <a:cubicBezTo>
                  <a:pt x="114782" y="69041"/>
                  <a:pt x="114782" y="69041"/>
                  <a:pt x="114782" y="69041"/>
                </a:cubicBezTo>
                <a:cubicBezTo>
                  <a:pt x="114782" y="59178"/>
                  <a:pt x="88695" y="49315"/>
                  <a:pt x="62608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10434" y="0"/>
                  <a:pt x="10434" y="0"/>
                  <a:pt x="10434" y="0"/>
                </a:cubicBezTo>
                <a:cubicBezTo>
                  <a:pt x="10434" y="27945"/>
                  <a:pt x="10434" y="27945"/>
                  <a:pt x="10434" y="27945"/>
                </a:cubicBezTo>
                <a:cubicBezTo>
                  <a:pt x="10434" y="37808"/>
                  <a:pt x="31304" y="47671"/>
                  <a:pt x="62608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Shape 434"/>
          <p:cNvSpPr/>
          <p:nvPr/>
        </p:nvSpPr>
        <p:spPr>
          <a:xfrm rot="16200000">
            <a:off x="3640951" y="4100650"/>
            <a:ext cx="1037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09565" y="119999"/>
                  <a:pt x="109565" y="119999"/>
                  <a:pt x="109565" y="119999"/>
                </a:cubicBezTo>
                <a:cubicBezTo>
                  <a:pt x="109565" y="69041"/>
                  <a:pt x="109565" y="69041"/>
                  <a:pt x="109565" y="69041"/>
                </a:cubicBezTo>
                <a:cubicBezTo>
                  <a:pt x="109565" y="59178"/>
                  <a:pt x="88695" y="49315"/>
                  <a:pt x="57391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5217" y="0"/>
                  <a:pt x="5217" y="0"/>
                  <a:pt x="5217" y="0"/>
                </a:cubicBezTo>
                <a:cubicBezTo>
                  <a:pt x="5217" y="27945"/>
                  <a:pt x="5217" y="27945"/>
                  <a:pt x="5217" y="27945"/>
                </a:cubicBezTo>
                <a:cubicBezTo>
                  <a:pt x="5217" y="37808"/>
                  <a:pt x="31304" y="47671"/>
                  <a:pt x="57391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435"/>
          <p:cNvSpPr/>
          <p:nvPr/>
        </p:nvSpPr>
        <p:spPr>
          <a:xfrm rot="16200000">
            <a:off x="3204071" y="4454494"/>
            <a:ext cx="166072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6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9459" y="46027"/>
                  <a:pt x="45405" y="46027"/>
                </a:cubicBezTo>
                <a:cubicBezTo>
                  <a:pt x="74594" y="46027"/>
                  <a:pt x="74594" y="46027"/>
                  <a:pt x="74594" y="46027"/>
                </a:cubicBezTo>
                <a:cubicBezTo>
                  <a:pt x="97297" y="46027"/>
                  <a:pt x="113513" y="37808"/>
                  <a:pt x="113513" y="26301"/>
                </a:cubicBezTo>
                <a:cubicBezTo>
                  <a:pt x="113513" y="0"/>
                  <a:pt x="113513" y="0"/>
                  <a:pt x="113513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540" y="49315"/>
                  <a:pt x="74594" y="49315"/>
                </a:cubicBezTo>
                <a:cubicBezTo>
                  <a:pt x="45405" y="49315"/>
                  <a:pt x="45405" y="49315"/>
                  <a:pt x="45405" y="49315"/>
                </a:cubicBezTo>
                <a:cubicBezTo>
                  <a:pt x="22702" y="49315"/>
                  <a:pt x="6486" y="57534"/>
                  <a:pt x="6486" y="69041"/>
                </a:cubicBezTo>
                <a:lnTo>
                  <a:pt x="6486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436"/>
          <p:cNvSpPr/>
          <p:nvPr/>
        </p:nvSpPr>
        <p:spPr>
          <a:xfrm rot="16200000">
            <a:off x="3206901" y="5534902"/>
            <a:ext cx="160409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33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20000" y="46027"/>
                  <a:pt x="43333" y="46027"/>
                </a:cubicBezTo>
                <a:cubicBezTo>
                  <a:pt x="76666" y="46027"/>
                  <a:pt x="76666" y="46027"/>
                  <a:pt x="76666" y="46027"/>
                </a:cubicBezTo>
                <a:cubicBezTo>
                  <a:pt x="96666" y="46027"/>
                  <a:pt x="116666" y="37808"/>
                  <a:pt x="116666" y="26301"/>
                </a:cubicBezTo>
                <a:cubicBezTo>
                  <a:pt x="116666" y="0"/>
                  <a:pt x="116666" y="0"/>
                  <a:pt x="116666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000" y="49315"/>
                  <a:pt x="76666" y="49315"/>
                </a:cubicBezTo>
                <a:cubicBezTo>
                  <a:pt x="43333" y="49315"/>
                  <a:pt x="43333" y="49315"/>
                  <a:pt x="43333" y="49315"/>
                </a:cubicBezTo>
                <a:cubicBezTo>
                  <a:pt x="23333" y="49315"/>
                  <a:pt x="3333" y="57534"/>
                  <a:pt x="3333" y="69041"/>
                </a:cubicBezTo>
                <a:lnTo>
                  <a:pt x="3333" y="11999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437"/>
          <p:cNvSpPr/>
          <p:nvPr/>
        </p:nvSpPr>
        <p:spPr>
          <a:xfrm rot="16200000">
            <a:off x="3168215" y="3488262"/>
            <a:ext cx="237783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28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3584" y="46027"/>
                  <a:pt x="31698" y="46027"/>
                </a:cubicBezTo>
                <a:cubicBezTo>
                  <a:pt x="88301" y="46027"/>
                  <a:pt x="88301" y="46027"/>
                  <a:pt x="88301" y="46027"/>
                </a:cubicBezTo>
                <a:cubicBezTo>
                  <a:pt x="104150" y="46027"/>
                  <a:pt x="115471" y="37808"/>
                  <a:pt x="115471" y="26301"/>
                </a:cubicBezTo>
                <a:cubicBezTo>
                  <a:pt x="115471" y="0"/>
                  <a:pt x="115471" y="0"/>
                  <a:pt x="115471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6415" y="49315"/>
                  <a:pt x="88301" y="49315"/>
                </a:cubicBezTo>
                <a:cubicBezTo>
                  <a:pt x="31698" y="49315"/>
                  <a:pt x="31698" y="49315"/>
                  <a:pt x="31698" y="49315"/>
                </a:cubicBezTo>
                <a:cubicBezTo>
                  <a:pt x="15849" y="49315"/>
                  <a:pt x="4528" y="57534"/>
                  <a:pt x="4528" y="69041"/>
                </a:cubicBezTo>
                <a:lnTo>
                  <a:pt x="4528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" name="Shape 413"/>
          <p:cNvCxnSpPr/>
          <p:nvPr/>
        </p:nvCxnSpPr>
        <p:spPr>
          <a:xfrm>
            <a:off x="3485259" y="5949135"/>
            <a:ext cx="0" cy="2585475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80" name="Shape 413"/>
          <p:cNvCxnSpPr>
            <a:stCxn id="92" idx="6"/>
          </p:cNvCxnSpPr>
          <p:nvPr/>
        </p:nvCxnSpPr>
        <p:spPr>
          <a:xfrm>
            <a:off x="3485260" y="6719360"/>
            <a:ext cx="33970" cy="1772978"/>
          </a:xfrm>
          <a:prstGeom prst="straightConnector1">
            <a:avLst/>
          </a:prstGeom>
          <a:noFill/>
          <a:ln w="9525" cap="flat" cmpd="sng">
            <a:solidFill>
              <a:srgbClr val="A3A3A3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85" name="Shape 419"/>
          <p:cNvSpPr/>
          <p:nvPr/>
        </p:nvSpPr>
        <p:spPr>
          <a:xfrm rot="16200000">
            <a:off x="3438081" y="8227212"/>
            <a:ext cx="94358" cy="943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420"/>
          <p:cNvSpPr/>
          <p:nvPr/>
        </p:nvSpPr>
        <p:spPr>
          <a:xfrm rot="16200000">
            <a:off x="3460726" y="8249858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421"/>
          <p:cNvSpPr/>
          <p:nvPr/>
        </p:nvSpPr>
        <p:spPr>
          <a:xfrm rot="16200000">
            <a:off x="3443741" y="7617655"/>
            <a:ext cx="94358" cy="943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422"/>
          <p:cNvSpPr/>
          <p:nvPr/>
        </p:nvSpPr>
        <p:spPr>
          <a:xfrm rot="16200000">
            <a:off x="3468276" y="7638414"/>
            <a:ext cx="49067" cy="528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423"/>
          <p:cNvSpPr/>
          <p:nvPr/>
        </p:nvSpPr>
        <p:spPr>
          <a:xfrm rot="16200000">
            <a:off x="3438081" y="7242107"/>
            <a:ext cx="94358" cy="943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424"/>
          <p:cNvSpPr/>
          <p:nvPr/>
        </p:nvSpPr>
        <p:spPr>
          <a:xfrm rot="16200000">
            <a:off x="3460726" y="7264753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425"/>
          <p:cNvSpPr/>
          <p:nvPr/>
        </p:nvSpPr>
        <p:spPr>
          <a:xfrm rot="16200000">
            <a:off x="3438081" y="6696714"/>
            <a:ext cx="94358" cy="943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414"/>
          <p:cNvSpPr/>
          <p:nvPr/>
        </p:nvSpPr>
        <p:spPr>
          <a:xfrm rot="16200000">
            <a:off x="3460726" y="6719360"/>
            <a:ext cx="49067" cy="4906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427"/>
          <p:cNvSpPr/>
          <p:nvPr/>
        </p:nvSpPr>
        <p:spPr>
          <a:xfrm rot="16200000">
            <a:off x="2796441" y="7344014"/>
            <a:ext cx="330255" cy="3340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428"/>
          <p:cNvSpPr/>
          <p:nvPr/>
        </p:nvSpPr>
        <p:spPr>
          <a:xfrm rot="16200000">
            <a:off x="2795498" y="6323998"/>
            <a:ext cx="332142" cy="3340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430"/>
          <p:cNvSpPr/>
          <p:nvPr/>
        </p:nvSpPr>
        <p:spPr>
          <a:xfrm rot="16200000">
            <a:off x="3862695" y="8006413"/>
            <a:ext cx="330255" cy="3340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431"/>
          <p:cNvSpPr/>
          <p:nvPr/>
        </p:nvSpPr>
        <p:spPr>
          <a:xfrm rot="16200000">
            <a:off x="3859864" y="7014703"/>
            <a:ext cx="335916" cy="3340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433"/>
          <p:cNvSpPr/>
          <p:nvPr/>
        </p:nvSpPr>
        <p:spPr>
          <a:xfrm rot="16200000">
            <a:off x="3641894" y="8064915"/>
            <a:ext cx="101907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14782" y="119999"/>
                  <a:pt x="114782" y="119999"/>
                  <a:pt x="114782" y="119999"/>
                </a:cubicBezTo>
                <a:cubicBezTo>
                  <a:pt x="114782" y="69041"/>
                  <a:pt x="114782" y="69041"/>
                  <a:pt x="114782" y="69041"/>
                </a:cubicBezTo>
                <a:cubicBezTo>
                  <a:pt x="114782" y="59178"/>
                  <a:pt x="88695" y="49315"/>
                  <a:pt x="62608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10434" y="0"/>
                  <a:pt x="10434" y="0"/>
                  <a:pt x="10434" y="0"/>
                </a:cubicBezTo>
                <a:cubicBezTo>
                  <a:pt x="10434" y="27945"/>
                  <a:pt x="10434" y="27945"/>
                  <a:pt x="10434" y="27945"/>
                </a:cubicBezTo>
                <a:cubicBezTo>
                  <a:pt x="10434" y="37808"/>
                  <a:pt x="31304" y="47671"/>
                  <a:pt x="62608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434"/>
          <p:cNvSpPr/>
          <p:nvPr/>
        </p:nvSpPr>
        <p:spPr>
          <a:xfrm rot="16200000">
            <a:off x="3640951" y="7071319"/>
            <a:ext cx="103794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9999"/>
                </a:moveTo>
                <a:cubicBezTo>
                  <a:pt x="109565" y="119999"/>
                  <a:pt x="109565" y="119999"/>
                  <a:pt x="109565" y="119999"/>
                </a:cubicBezTo>
                <a:cubicBezTo>
                  <a:pt x="109565" y="69041"/>
                  <a:pt x="109565" y="69041"/>
                  <a:pt x="109565" y="69041"/>
                </a:cubicBezTo>
                <a:cubicBezTo>
                  <a:pt x="109565" y="59178"/>
                  <a:pt x="88695" y="49315"/>
                  <a:pt x="57391" y="49315"/>
                </a:cubicBezTo>
                <a:cubicBezTo>
                  <a:pt x="26086" y="49315"/>
                  <a:pt x="0" y="39452"/>
                  <a:pt x="0" y="27945"/>
                </a:cubicBezTo>
                <a:cubicBezTo>
                  <a:pt x="0" y="0"/>
                  <a:pt x="0" y="0"/>
                  <a:pt x="0" y="0"/>
                </a:cubicBezTo>
                <a:cubicBezTo>
                  <a:pt x="5217" y="0"/>
                  <a:pt x="5217" y="0"/>
                  <a:pt x="5217" y="0"/>
                </a:cubicBezTo>
                <a:cubicBezTo>
                  <a:pt x="5217" y="27945"/>
                  <a:pt x="5217" y="27945"/>
                  <a:pt x="5217" y="27945"/>
                </a:cubicBezTo>
                <a:cubicBezTo>
                  <a:pt x="5217" y="37808"/>
                  <a:pt x="31304" y="47671"/>
                  <a:pt x="57391" y="47671"/>
                </a:cubicBezTo>
                <a:cubicBezTo>
                  <a:pt x="93913" y="47671"/>
                  <a:pt x="120000" y="57534"/>
                  <a:pt x="120000" y="69041"/>
                </a:cubicBezTo>
                <a:lnTo>
                  <a:pt x="120000" y="1199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435"/>
          <p:cNvSpPr/>
          <p:nvPr/>
        </p:nvSpPr>
        <p:spPr>
          <a:xfrm rot="16200000">
            <a:off x="3204071" y="7425163"/>
            <a:ext cx="166072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86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9459" y="46027"/>
                  <a:pt x="45405" y="46027"/>
                </a:cubicBezTo>
                <a:cubicBezTo>
                  <a:pt x="74594" y="46027"/>
                  <a:pt x="74594" y="46027"/>
                  <a:pt x="74594" y="46027"/>
                </a:cubicBezTo>
                <a:cubicBezTo>
                  <a:pt x="97297" y="46027"/>
                  <a:pt x="113513" y="37808"/>
                  <a:pt x="113513" y="26301"/>
                </a:cubicBezTo>
                <a:cubicBezTo>
                  <a:pt x="113513" y="0"/>
                  <a:pt x="113513" y="0"/>
                  <a:pt x="113513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0540" y="49315"/>
                  <a:pt x="74594" y="49315"/>
                </a:cubicBezTo>
                <a:cubicBezTo>
                  <a:pt x="45405" y="49315"/>
                  <a:pt x="45405" y="49315"/>
                  <a:pt x="45405" y="49315"/>
                </a:cubicBezTo>
                <a:cubicBezTo>
                  <a:pt x="22702" y="49315"/>
                  <a:pt x="6486" y="57534"/>
                  <a:pt x="6486" y="69041"/>
                </a:cubicBezTo>
                <a:lnTo>
                  <a:pt x="6486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437"/>
          <p:cNvSpPr/>
          <p:nvPr/>
        </p:nvSpPr>
        <p:spPr>
          <a:xfrm rot="16200000">
            <a:off x="3168215" y="6458931"/>
            <a:ext cx="237783" cy="3283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528" y="119999"/>
                </a:moveTo>
                <a:cubicBezTo>
                  <a:pt x="0" y="119999"/>
                  <a:pt x="0" y="119999"/>
                  <a:pt x="0" y="119999"/>
                </a:cubicBezTo>
                <a:cubicBezTo>
                  <a:pt x="0" y="69041"/>
                  <a:pt x="0" y="69041"/>
                  <a:pt x="0" y="69041"/>
                </a:cubicBezTo>
                <a:cubicBezTo>
                  <a:pt x="0" y="55890"/>
                  <a:pt x="13584" y="46027"/>
                  <a:pt x="31698" y="46027"/>
                </a:cubicBezTo>
                <a:cubicBezTo>
                  <a:pt x="88301" y="46027"/>
                  <a:pt x="88301" y="46027"/>
                  <a:pt x="88301" y="46027"/>
                </a:cubicBezTo>
                <a:cubicBezTo>
                  <a:pt x="104150" y="46027"/>
                  <a:pt x="115471" y="37808"/>
                  <a:pt x="115471" y="26301"/>
                </a:cubicBezTo>
                <a:cubicBezTo>
                  <a:pt x="115471" y="0"/>
                  <a:pt x="115471" y="0"/>
                  <a:pt x="115471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26301"/>
                  <a:pt x="120000" y="26301"/>
                  <a:pt x="120000" y="26301"/>
                </a:cubicBezTo>
                <a:cubicBezTo>
                  <a:pt x="120000" y="39452"/>
                  <a:pt x="106415" y="49315"/>
                  <a:pt x="88301" y="49315"/>
                </a:cubicBezTo>
                <a:cubicBezTo>
                  <a:pt x="31698" y="49315"/>
                  <a:pt x="31698" y="49315"/>
                  <a:pt x="31698" y="49315"/>
                </a:cubicBezTo>
                <a:cubicBezTo>
                  <a:pt x="15849" y="49315"/>
                  <a:pt x="4528" y="57534"/>
                  <a:pt x="4528" y="69041"/>
                </a:cubicBezTo>
                <a:lnTo>
                  <a:pt x="4528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0711" y="475603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0711" y="581356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0711" y="668079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0711" y="7710124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10" name="Text Placeholder 2"/>
          <p:cNvSpPr txBox="1">
            <a:spLocks/>
          </p:cNvSpPr>
          <p:nvPr/>
        </p:nvSpPr>
        <p:spPr>
          <a:xfrm>
            <a:off x="808934" y="440897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1" name="Text Placeholder 2"/>
          <p:cNvSpPr txBox="1">
            <a:spLocks/>
          </p:cNvSpPr>
          <p:nvPr/>
        </p:nvSpPr>
        <p:spPr>
          <a:xfrm>
            <a:off x="808934" y="5487991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2" name="Text Placeholder 2"/>
          <p:cNvSpPr txBox="1">
            <a:spLocks/>
          </p:cNvSpPr>
          <p:nvPr/>
        </p:nvSpPr>
        <p:spPr>
          <a:xfrm>
            <a:off x="808934" y="637333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13" name="Text Placeholder 2"/>
          <p:cNvSpPr txBox="1">
            <a:spLocks/>
          </p:cNvSpPr>
          <p:nvPr/>
        </p:nvSpPr>
        <p:spPr>
          <a:xfrm>
            <a:off x="808934" y="738336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4554" y="336070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01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94554" y="4420130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03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94554" y="5501343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05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94554" y="639736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07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94554" y="7378691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09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0" name="Text Placeholder 2"/>
          <p:cNvSpPr txBox="1">
            <a:spLocks/>
          </p:cNvSpPr>
          <p:nvPr/>
        </p:nvSpPr>
        <p:spPr>
          <a:xfrm>
            <a:off x="4198990" y="40801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866915" y="439885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857032" y="4097988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02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3" name="Text Placeholder 2"/>
          <p:cNvSpPr txBox="1">
            <a:spLocks/>
          </p:cNvSpPr>
          <p:nvPr/>
        </p:nvSpPr>
        <p:spPr>
          <a:xfrm>
            <a:off x="4198990" y="5086982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66915" y="540568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57032" y="5104812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04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6" name="Text Placeholder 2"/>
          <p:cNvSpPr txBox="1">
            <a:spLocks/>
          </p:cNvSpPr>
          <p:nvPr/>
        </p:nvSpPr>
        <p:spPr>
          <a:xfrm>
            <a:off x="4198990" y="598724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866915" y="630594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857032" y="6005074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06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29" name="Text Placeholder 2"/>
          <p:cNvSpPr txBox="1">
            <a:spLocks/>
          </p:cNvSpPr>
          <p:nvPr/>
        </p:nvSpPr>
        <p:spPr>
          <a:xfrm>
            <a:off x="4198990" y="704697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866915" y="7365674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857032" y="7064803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08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2" name="Text Placeholder 2"/>
          <p:cNvSpPr txBox="1">
            <a:spLocks/>
          </p:cNvSpPr>
          <p:nvPr/>
        </p:nvSpPr>
        <p:spPr>
          <a:xfrm>
            <a:off x="4198990" y="803513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866915" y="8353839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857032" y="8052968"/>
            <a:ext cx="38337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100" dirty="0" smtClean="0">
                <a:solidFill>
                  <a:schemeClr val="bg1"/>
                </a:solidFill>
                <a:cs typeface="B Titr" panose="00000700000000000000" pitchFamily="2" charset="-78"/>
              </a:rPr>
              <a:t>10</a:t>
            </a:r>
            <a:endParaRPr lang="fa-IR" sz="11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8" name="Shape 786"/>
          <p:cNvSpPr>
            <a:spLocks noGrp="1"/>
          </p:cNvSpPr>
          <p:nvPr>
            <p:ph type="pic" idx="3"/>
          </p:nvPr>
        </p:nvSpPr>
        <p:spPr>
          <a:xfrm>
            <a:off x="340711" y="425720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39" name="Shape 786"/>
          <p:cNvSpPr>
            <a:spLocks noGrp="1"/>
          </p:cNvSpPr>
          <p:nvPr>
            <p:ph type="pic" idx="3"/>
          </p:nvPr>
        </p:nvSpPr>
        <p:spPr>
          <a:xfrm>
            <a:off x="340711" y="53365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0" name="Shape 786"/>
          <p:cNvSpPr>
            <a:spLocks noGrp="1"/>
          </p:cNvSpPr>
          <p:nvPr>
            <p:ph type="pic" idx="3"/>
          </p:nvPr>
        </p:nvSpPr>
        <p:spPr>
          <a:xfrm>
            <a:off x="340711" y="6206380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1" name="Shape 786"/>
          <p:cNvSpPr>
            <a:spLocks noGrp="1"/>
          </p:cNvSpPr>
          <p:nvPr>
            <p:ph type="pic" idx="3"/>
          </p:nvPr>
        </p:nvSpPr>
        <p:spPr>
          <a:xfrm>
            <a:off x="340711" y="72308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5" name="Shape 786"/>
          <p:cNvSpPr>
            <a:spLocks noGrp="1"/>
          </p:cNvSpPr>
          <p:nvPr>
            <p:ph type="pic" idx="3"/>
          </p:nvPr>
        </p:nvSpPr>
        <p:spPr>
          <a:xfrm>
            <a:off x="6026022" y="788188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6" name="Shape 786"/>
          <p:cNvSpPr>
            <a:spLocks noGrp="1"/>
          </p:cNvSpPr>
          <p:nvPr>
            <p:ph type="pic" idx="3"/>
          </p:nvPr>
        </p:nvSpPr>
        <p:spPr>
          <a:xfrm>
            <a:off x="6026022" y="686377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7" name="Shape 786"/>
          <p:cNvSpPr>
            <a:spLocks noGrp="1"/>
          </p:cNvSpPr>
          <p:nvPr>
            <p:ph type="pic" idx="3"/>
          </p:nvPr>
        </p:nvSpPr>
        <p:spPr>
          <a:xfrm>
            <a:off x="6026022" y="581584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8" name="Shape 786"/>
          <p:cNvSpPr>
            <a:spLocks noGrp="1"/>
          </p:cNvSpPr>
          <p:nvPr>
            <p:ph type="pic" idx="3"/>
          </p:nvPr>
        </p:nvSpPr>
        <p:spPr>
          <a:xfrm>
            <a:off x="6026022" y="4888320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49" name="Shape 786"/>
          <p:cNvSpPr>
            <a:spLocks noGrp="1"/>
          </p:cNvSpPr>
          <p:nvPr>
            <p:ph type="pic" idx="3"/>
          </p:nvPr>
        </p:nvSpPr>
        <p:spPr>
          <a:xfrm>
            <a:off x="6026022" y="388853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2" name="Rectangle 15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3" name="8-Point Star 152"/>
          <p:cNvSpPr/>
          <p:nvPr/>
        </p:nvSpPr>
        <p:spPr>
          <a:xfrm>
            <a:off x="112111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60" name="Shape 786"/>
          <p:cNvSpPr>
            <a:spLocks noGrp="1"/>
          </p:cNvSpPr>
          <p:nvPr>
            <p:ph type="pic" idx="3"/>
          </p:nvPr>
        </p:nvSpPr>
        <p:spPr>
          <a:xfrm>
            <a:off x="201592" y="3177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383" y="181621"/>
            <a:ext cx="908774" cy="88776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53" y="181621"/>
            <a:ext cx="790757" cy="887762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" y="212101"/>
            <a:ext cx="1109893" cy="941062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80142" y="1044484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گفتگوی علمی و تخصصی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69" y="872013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1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920481"/>
            <a:ext cx="6867239" cy="5698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20380"/>
            <a:ext cx="6867239" cy="670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33042" y="2658976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گزارش تصویری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3968" y="1021956"/>
            <a:ext cx="52593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گزارش </a:t>
            </a:r>
            <a:r>
              <a:rPr lang="fa-IR" sz="1700" b="1" dirty="0" smtClean="0">
                <a:cs typeface="B Mitra" panose="00000400000000000000" pitchFamily="2" charset="-78"/>
              </a:rPr>
              <a:t>عملکـــرد در حوزه گفتگوی علمی و تخصصی</a:t>
            </a:r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7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7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</a:t>
            </a:r>
            <a:r>
              <a:rPr lang="fa-IR" sz="17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علمی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دوازدهمین جشنواره دانشگاهی حرکت</a:t>
            </a:r>
          </a:p>
          <a:p>
            <a:pPr algn="ctr" rtl="1"/>
            <a:endParaRPr lang="fa-IR" sz="17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36" y="25508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14" y="87099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079"/>
            <a:ext cx="6858000" cy="5418441"/>
          </a:xfrm>
          <a:prstGeom prst="rect">
            <a:avLst/>
          </a:prstGeom>
        </p:spPr>
      </p:pic>
      <p:sp>
        <p:nvSpPr>
          <p:cNvPr id="3" name="Shape 786"/>
          <p:cNvSpPr>
            <a:spLocks noGrp="1"/>
          </p:cNvSpPr>
          <p:nvPr>
            <p:ph type="pic" idx="3"/>
          </p:nvPr>
        </p:nvSpPr>
        <p:spPr>
          <a:xfrm>
            <a:off x="250206" y="4539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364501"/>
            <a:ext cx="908774" cy="808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75" y="296079"/>
            <a:ext cx="790757" cy="886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" y="1763178"/>
            <a:ext cx="56082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</a:t>
            </a:r>
            <a:r>
              <a:rPr lang="fa-IR" sz="2000" b="1" dirty="0" smtClean="0">
                <a:cs typeface="B Mitra" panose="00000400000000000000" pitchFamily="2" charset="-78"/>
              </a:rPr>
              <a:t>عملکـــرد در حوزه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ارتباطات و همکاری‌های علمی</a:t>
            </a:r>
            <a:endParaRPr lang="fa-IR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</a:t>
            </a:r>
            <a:r>
              <a:rPr lang="fa-IR" sz="2000" b="1" dirty="0" smtClean="0">
                <a:cs typeface="B Mitra" panose="00000400000000000000" pitchFamily="2" charset="-78"/>
              </a:rPr>
              <a:t>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..........................</a:t>
            </a:r>
          </a:p>
          <a:p>
            <a:pPr algn="ctr" rtl="1"/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0" y="406794"/>
            <a:ext cx="1047031" cy="887762"/>
          </a:xfrm>
          <a:prstGeom prst="rect">
            <a:avLst/>
          </a:prstGeom>
        </p:spPr>
      </p:pic>
      <p:sp>
        <p:nvSpPr>
          <p:cNvPr id="11" name="Flowchart: Data 10"/>
          <p:cNvSpPr/>
          <p:nvPr/>
        </p:nvSpPr>
        <p:spPr>
          <a:xfrm>
            <a:off x="250206" y="3643510"/>
            <a:ext cx="2574381" cy="1233290"/>
          </a:xfrm>
          <a:prstGeom prst="flowChartInputOutput">
            <a:avLst/>
          </a:prstGeom>
          <a:solidFill>
            <a:srgbClr val="9DE2FF"/>
          </a:solidFill>
          <a:ln w="12700" cap="flat">
            <a:solidFill>
              <a:srgbClr val="CFF1F3"/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  <a:endParaRPr lang="fa-IR" dirty="0">
              <a:solidFill>
                <a:srgbClr val="C00000"/>
              </a:solidFill>
              <a:cs typeface="B Mitra" panose="00000400000000000000" pitchFamily="2" charset="-78"/>
              <a:sym typeface="Helvetica Light"/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4351924" y="3643510"/>
            <a:ext cx="1948366" cy="1772380"/>
          </a:xfrm>
          <a:prstGeom prst="flowChartDecision">
            <a:avLst/>
          </a:prstGeom>
          <a:solidFill>
            <a:srgbClr val="9DE2FF"/>
          </a:solidFill>
          <a:ln w="12700" cap="flat">
            <a:solidFill>
              <a:srgbClr val="CFF1F3"/>
            </a:solidFill>
            <a:miter lim="400000"/>
          </a:ln>
          <a:effectLst/>
        </p:spPr>
        <p:txBody>
          <a:bodyPr wrap="square" lIns="50800" tIns="50800" rIns="50800" bIns="50800" numCol="1" rtlCol="0" anchor="ctr">
            <a:noAutofit/>
          </a:bodyPr>
          <a:lstStyle/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sz="1600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</a:p>
          <a:p>
            <a:pPr marL="92075" indent="-92075" algn="ctr" rtl="1">
              <a:buFont typeface="Arial" panose="020B0604020202020204" pitchFamily="34" charset="0"/>
              <a:buChar char="•"/>
            </a:pPr>
            <a:r>
              <a:rPr lang="fa-IR" sz="1600" dirty="0" smtClean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نام </a:t>
            </a:r>
            <a:r>
              <a:rPr lang="fa-IR" sz="1600" dirty="0">
                <a:solidFill>
                  <a:srgbClr val="C00000"/>
                </a:solidFill>
                <a:cs typeface="B Mitra" panose="00000400000000000000" pitchFamily="2" charset="-78"/>
                <a:sym typeface="Helvetica Light"/>
              </a:rPr>
              <a:t>برنامه</a:t>
            </a:r>
          </a:p>
          <a:p>
            <a:pPr algn="ctr"/>
            <a:endParaRPr lang="en-US" sz="1600" dirty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178406"/>
            <a:ext cx="6858000" cy="66107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فهرست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89949"/>
            <a:ext cx="6858000" cy="53403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62608"/>
              </p:ext>
            </p:extLst>
          </p:nvPr>
        </p:nvGraphicFramePr>
        <p:xfrm>
          <a:off x="809837" y="3405248"/>
          <a:ext cx="5261510" cy="24970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18">
                <a:tc>
                  <a:txBody>
                    <a:bodyPr/>
                    <a:lstStyle/>
                    <a:p>
                      <a:pPr algn="l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cs typeface="B Lotus" panose="00000400000000000000" pitchFamily="2" charset="-78"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36A9B7"/>
                          </a:solidFill>
                          <a:effectLst/>
                          <a:cs typeface="B Lotus" panose="00000400000000000000" pitchFamily="2" charset="-78"/>
                        </a:rPr>
                        <a:t>ذکر عنوان بازدید و همکاری مشترک با .....</a:t>
                      </a:r>
                      <a:endParaRPr lang="en-US" sz="1800" b="1" dirty="0">
                        <a:solidFill>
                          <a:srgbClr val="36A9B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181621"/>
            <a:ext cx="908774" cy="887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01656" y="118257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27341"/>
            <a:ext cx="1109893" cy="941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9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52507"/>
            <a:ext cx="6858000" cy="930740"/>
          </a:xfrm>
          <a:prstGeom prst="rect">
            <a:avLst/>
          </a:prstGeom>
          <a:solidFill>
            <a:srgbClr val="00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 rtl="1"/>
            <a:r>
              <a:rPr lang="fa-IR" sz="2400" b="1" dirty="0" smtClean="0">
                <a:cs typeface="B Mitra" panose="00000400000000000000" pitchFamily="2" charset="-78"/>
              </a:rPr>
              <a:t>ارتباطات و همکاری‌های علمی</a:t>
            </a:r>
          </a:p>
          <a:p>
            <a:pPr algn="ctr" rtl="1"/>
            <a:r>
              <a:rPr lang="fa-IR" sz="1400" b="1" dirty="0" smtClean="0">
                <a:cs typeface="B Mitra" panose="00000400000000000000" pitchFamily="2" charset="-78"/>
              </a:rPr>
              <a:t>(</a:t>
            </a:r>
            <a:r>
              <a:rPr lang="fa-IR" sz="1400" dirty="0">
                <a:cs typeface="B Mitra" panose="00000400000000000000" pitchFamily="2" charset="-78"/>
              </a:rPr>
              <a:t>جلسه، بازدید و همکاری مشترك با مراکز و مجموعه های علمی، </a:t>
            </a:r>
            <a:r>
              <a:rPr lang="fa-IR" sz="1400" dirty="0" smtClean="0">
                <a:cs typeface="B Mitra" panose="00000400000000000000" pitchFamily="2" charset="-78"/>
              </a:rPr>
              <a:t>خدماتی</a:t>
            </a:r>
            <a:endParaRPr lang="fa-IR" sz="1400" dirty="0">
              <a:cs typeface="B Mitra" panose="00000400000000000000" pitchFamily="2" charset="-78"/>
            </a:endParaRPr>
          </a:p>
          <a:p>
            <a:pPr algn="ctr" rtl="1"/>
            <a:r>
              <a:rPr lang="fa-IR" sz="1400" dirty="0">
                <a:cs typeface="B Mitra" panose="00000400000000000000" pitchFamily="2" charset="-78"/>
              </a:rPr>
              <a:t>صنعتی، حرفه ای یا تخصصی ملی یا بین المللی</a:t>
            </a:r>
            <a:r>
              <a:rPr lang="fa-IR" sz="1400" dirty="0" smtClean="0">
                <a:cs typeface="B Mitra" panose="00000400000000000000" pitchFamily="2" charset="-78"/>
              </a:rPr>
              <a:t>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11839"/>
            <a:ext cx="6858000" cy="60044"/>
          </a:xfrm>
          <a:prstGeom prst="rect">
            <a:avLst/>
          </a:prstGeom>
          <a:solidFill>
            <a:srgbClr val="00B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320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2" name="Rectangle 11"/>
          <p:cNvSpPr/>
          <p:nvPr/>
        </p:nvSpPr>
        <p:spPr>
          <a:xfrm>
            <a:off x="302197" y="3922464"/>
            <a:ext cx="6155222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800"/>
              </a:spcAft>
            </a:pPr>
            <a:r>
              <a:rPr lang="fa-IR" sz="1400" dirty="0" smtClean="0">
                <a:solidFill>
                  <a:prstClr val="black"/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......................................................</a:t>
            </a:r>
            <a:endParaRPr lang="fa-IR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5243" y="341586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شرح مختصری از فعالیت‌ها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43" y="181621"/>
            <a:ext cx="908774" cy="887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13" y="181621"/>
            <a:ext cx="790757" cy="8877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7" y="273061"/>
            <a:ext cx="1109893" cy="9410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1656" y="127251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10" y="861820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06" y="4034254"/>
            <a:ext cx="6868006" cy="4655953"/>
          </a:xfrm>
          <a:prstGeom prst="rect">
            <a:avLst/>
          </a:prstGeom>
          <a:solidFill>
            <a:srgbClr val="00B5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1683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983009"/>
            <a:ext cx="6852817" cy="577145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 علمی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597017"/>
            <a:ext cx="6852817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218201" y="2758960"/>
            <a:ext cx="409421" cy="396379"/>
            <a:chOff x="2339973" y="3200401"/>
            <a:chExt cx="249238" cy="24129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339973" y="3217862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just" rtl="1"/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8" name="AutoShape 32"/>
          <p:cNvSpPr>
            <a:spLocks/>
          </p:cNvSpPr>
          <p:nvPr/>
        </p:nvSpPr>
        <p:spPr bwMode="auto">
          <a:xfrm>
            <a:off x="1792983" y="2704102"/>
            <a:ext cx="546405" cy="451236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pPr algn="just" rtl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8201" y="2803261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تاریخ برگزاری 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7018" y="2775833"/>
            <a:ext cx="1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>
                <a:solidFill>
                  <a:prstClr val="black"/>
                </a:solidFill>
                <a:cs typeface="B Mitra" panose="00000400000000000000" pitchFamily="2" charset="-78"/>
              </a:rPr>
              <a:t>تعداد </a:t>
            </a:r>
            <a:r>
              <a:rPr lang="fa-IR" sz="1400" b="1" dirty="0" smtClean="0">
                <a:solidFill>
                  <a:prstClr val="black"/>
                </a:solidFill>
                <a:cs typeface="B Mitra" panose="00000400000000000000" pitchFamily="2" charset="-78"/>
              </a:rPr>
              <a:t>مخاطبان:</a:t>
            </a:r>
            <a:endParaRPr lang="en-US" sz="1400" b="1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-163" y="3652382"/>
            <a:ext cx="6842974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400" dirty="0">
                <a:solidFill>
                  <a:srgbClr val="36A9B7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36A9B7"/>
                </a:solidFill>
                <a:cs typeface="B Titr" panose="00000700000000000000" pitchFamily="2" charset="-78"/>
              </a:rPr>
              <a:t>فعالیت</a:t>
            </a:r>
            <a:endParaRPr lang="en-GB" sz="2400" b="1" dirty="0">
              <a:solidFill>
                <a:srgbClr val="36A9B7"/>
              </a:solidFill>
              <a:latin typeface="Ruda" panose="02000000000000000000" pitchFamily="2" charset="0"/>
              <a:ea typeface="Fira Sans Book" panose="00000400000000000000" pitchFamily="50" charset="0"/>
              <a:cs typeface="B Titr" panose="00000700000000000000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006" y="3327844"/>
            <a:ext cx="6868006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2" name="Shape 540"/>
          <p:cNvSpPr/>
          <p:nvPr/>
        </p:nvSpPr>
        <p:spPr>
          <a:xfrm>
            <a:off x="2985391" y="4573667"/>
            <a:ext cx="582133" cy="582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42"/>
          <p:cNvSpPr/>
          <p:nvPr/>
        </p:nvSpPr>
        <p:spPr>
          <a:xfrm>
            <a:off x="2985391" y="5598879"/>
            <a:ext cx="582133" cy="5821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3"/>
          <p:cNvSpPr/>
          <p:nvPr/>
        </p:nvSpPr>
        <p:spPr>
          <a:xfrm>
            <a:off x="2985391" y="7111352"/>
            <a:ext cx="582133" cy="5821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44"/>
          <p:cNvSpPr/>
          <p:nvPr/>
        </p:nvSpPr>
        <p:spPr>
          <a:xfrm>
            <a:off x="5836943" y="4573667"/>
            <a:ext cx="582133" cy="5821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45"/>
          <p:cNvSpPr/>
          <p:nvPr/>
        </p:nvSpPr>
        <p:spPr>
          <a:xfrm>
            <a:off x="5836943" y="5598879"/>
            <a:ext cx="582133" cy="5821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46"/>
          <p:cNvSpPr/>
          <p:nvPr/>
        </p:nvSpPr>
        <p:spPr>
          <a:xfrm>
            <a:off x="5836943" y="7111352"/>
            <a:ext cx="582133" cy="5821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5922630" y="4705142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01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5" name="Text Placeholder 3"/>
          <p:cNvSpPr txBox="1">
            <a:spLocks/>
          </p:cNvSpPr>
          <p:nvPr/>
        </p:nvSpPr>
        <p:spPr>
          <a:xfrm>
            <a:off x="3061984" y="471574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02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6" name="Text Placeholder 3"/>
          <p:cNvSpPr txBox="1">
            <a:spLocks/>
          </p:cNvSpPr>
          <p:nvPr/>
        </p:nvSpPr>
        <p:spPr>
          <a:xfrm>
            <a:off x="3061984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04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99510" y="4670020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1480" y="4705142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58" name="Text Placeholder 3"/>
          <p:cNvSpPr txBox="1">
            <a:spLocks/>
          </p:cNvSpPr>
          <p:nvPr/>
        </p:nvSpPr>
        <p:spPr>
          <a:xfrm>
            <a:off x="5926467" y="5736056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03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3061984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06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5926467" y="7235625"/>
            <a:ext cx="364424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914406" rtl="1">
              <a:spcBef>
                <a:spcPct val="20000"/>
              </a:spcBef>
              <a:defRPr/>
            </a:pPr>
            <a:r>
              <a:rPr lang="fa-IR" sz="2000" dirty="0" smtClean="0">
                <a:solidFill>
                  <a:schemeClr val="bg1"/>
                </a:solidFill>
                <a:latin typeface="Ruda" panose="02000000000000000000" pitchFamily="2" charset="0"/>
                <a:cs typeface="B Yekan" panose="00000400000000000000" pitchFamily="2" charset="-78"/>
              </a:rPr>
              <a:t>05</a:t>
            </a:r>
            <a:endParaRPr lang="en-US" sz="2000" dirty="0">
              <a:solidFill>
                <a:schemeClr val="bg1"/>
              </a:solidFill>
              <a:latin typeface="Ruda" panose="02000000000000000000" pitchFamily="2" charset="0"/>
              <a:cs typeface="B Yekan" panose="00000400000000000000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99510" y="5721568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99510" y="7235625"/>
            <a:ext cx="21374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1480" y="5708148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" y="7235625"/>
            <a:ext cx="2522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</a:t>
            </a:r>
            <a:endParaRPr lang="en-US" sz="11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6" name="8-Point Star 65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23" y="181621"/>
            <a:ext cx="908774" cy="8877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81621"/>
            <a:ext cx="790757" cy="8877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7" y="257821"/>
            <a:ext cx="1109893" cy="9410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45540" y="1062297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08" y="8706402"/>
            <a:ext cx="2022307" cy="115808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068295" y="2783591"/>
            <a:ext cx="1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Mitra" panose="00000400000000000000" pitchFamily="2" charset="-78"/>
              </a:rPr>
              <a:t>وسعت:</a:t>
            </a:r>
            <a:endParaRPr lang="en-US" sz="16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1" grpId="0"/>
      <p:bldP spid="42" grpId="0" animBg="1"/>
      <p:bldP spid="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69325"/>
            <a:ext cx="6867239" cy="498376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39771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9076" y="2598265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و جزئیات فعالیت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24731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94993" y="3153682"/>
            <a:ext cx="334925" cy="5159476"/>
            <a:chOff x="3194982" y="2555240"/>
            <a:chExt cx="334925" cy="5159476"/>
          </a:xfrm>
        </p:grpSpPr>
        <p:cxnSp>
          <p:nvCxnSpPr>
            <p:cNvPr id="39" name="Shape 505"/>
            <p:cNvCxnSpPr/>
            <p:nvPr/>
          </p:nvCxnSpPr>
          <p:spPr>
            <a:xfrm>
              <a:off x="3362446" y="2555240"/>
              <a:ext cx="0" cy="4886751"/>
            </a:xfrm>
            <a:prstGeom prst="straightConnector1">
              <a:avLst/>
            </a:prstGeom>
            <a:noFill/>
            <a:ln w="9525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0" name="Shape 506"/>
            <p:cNvSpPr/>
            <p:nvPr/>
          </p:nvSpPr>
          <p:spPr>
            <a:xfrm>
              <a:off x="3326561" y="4748233"/>
              <a:ext cx="71770" cy="7177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rgbClr val="919BA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509"/>
            <p:cNvSpPr/>
            <p:nvPr/>
          </p:nvSpPr>
          <p:spPr>
            <a:xfrm>
              <a:off x="3194982" y="7379791"/>
              <a:ext cx="334925" cy="3349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510"/>
            <p:cNvSpPr/>
            <p:nvPr/>
          </p:nvSpPr>
          <p:spPr>
            <a:xfrm>
              <a:off x="3279246" y="7463262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Shape 492"/>
          <p:cNvSpPr/>
          <p:nvPr/>
        </p:nvSpPr>
        <p:spPr>
          <a:xfrm>
            <a:off x="3898106" y="7277876"/>
            <a:ext cx="429398" cy="4293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93"/>
          <p:cNvSpPr/>
          <p:nvPr/>
        </p:nvSpPr>
        <p:spPr>
          <a:xfrm>
            <a:off x="4551913" y="7277876"/>
            <a:ext cx="429398" cy="42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94"/>
          <p:cNvSpPr/>
          <p:nvPr/>
        </p:nvSpPr>
        <p:spPr>
          <a:xfrm>
            <a:off x="5205720" y="7277265"/>
            <a:ext cx="429398" cy="42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Shape 495"/>
          <p:cNvSpPr/>
          <p:nvPr/>
        </p:nvSpPr>
        <p:spPr>
          <a:xfrm>
            <a:off x="5859525" y="7277265"/>
            <a:ext cx="429398" cy="42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96"/>
          <p:cNvSpPr/>
          <p:nvPr/>
        </p:nvSpPr>
        <p:spPr>
          <a:xfrm>
            <a:off x="4032776" y="7414313"/>
            <a:ext cx="160057" cy="15530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195" y="14642"/>
                </a:moveTo>
                <a:cubicBezTo>
                  <a:pt x="114121" y="12857"/>
                  <a:pt x="103054" y="4285"/>
                  <a:pt x="100979" y="2500"/>
                </a:cubicBezTo>
                <a:cubicBezTo>
                  <a:pt x="98904" y="357"/>
                  <a:pt x="95792" y="0"/>
                  <a:pt x="93371" y="0"/>
                </a:cubicBezTo>
                <a:cubicBezTo>
                  <a:pt x="26974" y="0"/>
                  <a:pt x="26974" y="0"/>
                  <a:pt x="26974" y="0"/>
                </a:cubicBezTo>
                <a:cubicBezTo>
                  <a:pt x="24553" y="0"/>
                  <a:pt x="21095" y="357"/>
                  <a:pt x="19020" y="2500"/>
                </a:cubicBezTo>
                <a:cubicBezTo>
                  <a:pt x="16945" y="4285"/>
                  <a:pt x="5878" y="12857"/>
                  <a:pt x="3804" y="14642"/>
                </a:cubicBezTo>
                <a:cubicBezTo>
                  <a:pt x="1729" y="16428"/>
                  <a:pt x="0" y="19285"/>
                  <a:pt x="691" y="23214"/>
                </a:cubicBezTo>
                <a:cubicBezTo>
                  <a:pt x="1383" y="27142"/>
                  <a:pt x="14178" y="116071"/>
                  <a:pt x="14178" y="116071"/>
                </a:cubicBezTo>
                <a:cubicBezTo>
                  <a:pt x="14870" y="118214"/>
                  <a:pt x="17291" y="120000"/>
                  <a:pt x="19711" y="120000"/>
                </a:cubicBezTo>
                <a:cubicBezTo>
                  <a:pt x="100634" y="120000"/>
                  <a:pt x="100634" y="120000"/>
                  <a:pt x="100634" y="120000"/>
                </a:cubicBezTo>
                <a:cubicBezTo>
                  <a:pt x="103054" y="120000"/>
                  <a:pt x="105475" y="118214"/>
                  <a:pt x="106167" y="116071"/>
                </a:cubicBezTo>
                <a:cubicBezTo>
                  <a:pt x="106167" y="116071"/>
                  <a:pt x="118962" y="27142"/>
                  <a:pt x="119308" y="23214"/>
                </a:cubicBezTo>
                <a:cubicBezTo>
                  <a:pt x="120000" y="19285"/>
                  <a:pt x="118270" y="16428"/>
                  <a:pt x="116195" y="14642"/>
                </a:cubicBezTo>
                <a:close/>
                <a:moveTo>
                  <a:pt x="60172" y="76785"/>
                </a:moveTo>
                <a:cubicBezTo>
                  <a:pt x="37694" y="76785"/>
                  <a:pt x="32853" y="43928"/>
                  <a:pt x="31815" y="37142"/>
                </a:cubicBezTo>
                <a:cubicBezTo>
                  <a:pt x="44610" y="37142"/>
                  <a:pt x="44610" y="37142"/>
                  <a:pt x="44610" y="37142"/>
                </a:cubicBezTo>
                <a:cubicBezTo>
                  <a:pt x="46340" y="47142"/>
                  <a:pt x="50835" y="63928"/>
                  <a:pt x="60172" y="63928"/>
                </a:cubicBezTo>
                <a:cubicBezTo>
                  <a:pt x="69510" y="63928"/>
                  <a:pt x="73659" y="47142"/>
                  <a:pt x="75734" y="37142"/>
                </a:cubicBezTo>
                <a:cubicBezTo>
                  <a:pt x="88530" y="37142"/>
                  <a:pt x="88530" y="37142"/>
                  <a:pt x="88530" y="37142"/>
                </a:cubicBezTo>
                <a:cubicBezTo>
                  <a:pt x="87492" y="43928"/>
                  <a:pt x="82651" y="76785"/>
                  <a:pt x="60172" y="76785"/>
                </a:cubicBezTo>
                <a:close/>
                <a:moveTo>
                  <a:pt x="11412" y="24285"/>
                </a:moveTo>
                <a:cubicBezTo>
                  <a:pt x="26628" y="7857"/>
                  <a:pt x="26628" y="7857"/>
                  <a:pt x="26628" y="7857"/>
                </a:cubicBezTo>
                <a:cubicBezTo>
                  <a:pt x="93371" y="7857"/>
                  <a:pt x="93371" y="7857"/>
                  <a:pt x="93371" y="7857"/>
                </a:cubicBezTo>
                <a:cubicBezTo>
                  <a:pt x="108933" y="24285"/>
                  <a:pt x="108933" y="24285"/>
                  <a:pt x="108933" y="24285"/>
                </a:cubicBezTo>
                <a:lnTo>
                  <a:pt x="11412" y="242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97"/>
          <p:cNvSpPr/>
          <p:nvPr/>
        </p:nvSpPr>
        <p:spPr>
          <a:xfrm>
            <a:off x="4673905" y="7405415"/>
            <a:ext cx="185412" cy="1743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86" y="39267"/>
                </a:moveTo>
                <a:cubicBezTo>
                  <a:pt x="90447" y="4083"/>
                  <a:pt x="90447" y="4083"/>
                  <a:pt x="90447" y="4083"/>
                </a:cubicBezTo>
                <a:cubicBezTo>
                  <a:pt x="89552" y="1256"/>
                  <a:pt x="86865" y="0"/>
                  <a:pt x="84776" y="942"/>
                </a:cubicBezTo>
                <a:cubicBezTo>
                  <a:pt x="3582" y="32041"/>
                  <a:pt x="3582" y="32041"/>
                  <a:pt x="3582" y="32041"/>
                </a:cubicBezTo>
                <a:cubicBezTo>
                  <a:pt x="1194" y="32984"/>
                  <a:pt x="0" y="35811"/>
                  <a:pt x="895" y="38324"/>
                </a:cubicBezTo>
                <a:cubicBezTo>
                  <a:pt x="13731" y="75706"/>
                  <a:pt x="13731" y="75706"/>
                  <a:pt x="13731" y="75706"/>
                </a:cubicBezTo>
                <a:cubicBezTo>
                  <a:pt x="13731" y="55602"/>
                  <a:pt x="13731" y="55602"/>
                  <a:pt x="13731" y="55602"/>
                </a:cubicBezTo>
                <a:cubicBezTo>
                  <a:pt x="13731" y="46806"/>
                  <a:pt x="20597" y="39267"/>
                  <a:pt x="28955" y="39267"/>
                </a:cubicBezTo>
                <a:cubicBezTo>
                  <a:pt x="50447" y="39267"/>
                  <a:pt x="50447" y="39267"/>
                  <a:pt x="50447" y="39267"/>
                </a:cubicBezTo>
                <a:cubicBezTo>
                  <a:pt x="76119" y="20418"/>
                  <a:pt x="76119" y="20418"/>
                  <a:pt x="76119" y="20418"/>
                </a:cubicBezTo>
                <a:cubicBezTo>
                  <a:pt x="90746" y="39267"/>
                  <a:pt x="90746" y="39267"/>
                  <a:pt x="90746" y="39267"/>
                </a:cubicBezTo>
                <a:lnTo>
                  <a:pt x="102686" y="39267"/>
                </a:lnTo>
                <a:close/>
                <a:moveTo>
                  <a:pt x="115522" y="50575"/>
                </a:moveTo>
                <a:cubicBezTo>
                  <a:pt x="28955" y="50575"/>
                  <a:pt x="28955" y="50575"/>
                  <a:pt x="28955" y="50575"/>
                </a:cubicBezTo>
                <a:cubicBezTo>
                  <a:pt x="26567" y="50575"/>
                  <a:pt x="24477" y="53089"/>
                  <a:pt x="24477" y="55602"/>
                </a:cubicBezTo>
                <a:cubicBezTo>
                  <a:pt x="24477" y="114973"/>
                  <a:pt x="24477" y="114973"/>
                  <a:pt x="24477" y="114973"/>
                </a:cubicBezTo>
                <a:cubicBezTo>
                  <a:pt x="24477" y="117801"/>
                  <a:pt x="26567" y="120000"/>
                  <a:pt x="28955" y="120000"/>
                </a:cubicBezTo>
                <a:cubicBezTo>
                  <a:pt x="115522" y="120000"/>
                  <a:pt x="115522" y="120000"/>
                  <a:pt x="115522" y="120000"/>
                </a:cubicBezTo>
                <a:cubicBezTo>
                  <a:pt x="117910" y="120000"/>
                  <a:pt x="120000" y="117801"/>
                  <a:pt x="120000" y="114973"/>
                </a:cubicBezTo>
                <a:cubicBezTo>
                  <a:pt x="120000" y="55602"/>
                  <a:pt x="120000" y="55602"/>
                  <a:pt x="120000" y="55602"/>
                </a:cubicBezTo>
                <a:cubicBezTo>
                  <a:pt x="120000" y="53089"/>
                  <a:pt x="117910" y="50575"/>
                  <a:pt x="115522" y="50575"/>
                </a:cubicBezTo>
                <a:close/>
                <a:moveTo>
                  <a:pt x="108656" y="107434"/>
                </a:moveTo>
                <a:cubicBezTo>
                  <a:pt x="37313" y="107434"/>
                  <a:pt x="37313" y="107434"/>
                  <a:pt x="37313" y="107434"/>
                </a:cubicBezTo>
                <a:cubicBezTo>
                  <a:pt x="37313" y="96439"/>
                  <a:pt x="37313" y="96439"/>
                  <a:pt x="37313" y="96439"/>
                </a:cubicBezTo>
                <a:cubicBezTo>
                  <a:pt x="48059" y="69738"/>
                  <a:pt x="48059" y="69738"/>
                  <a:pt x="48059" y="69738"/>
                </a:cubicBezTo>
                <a:cubicBezTo>
                  <a:pt x="64776" y="91099"/>
                  <a:pt x="64776" y="91099"/>
                  <a:pt x="64776" y="91099"/>
                </a:cubicBezTo>
                <a:cubicBezTo>
                  <a:pt x="80298" y="74450"/>
                  <a:pt x="80298" y="74450"/>
                  <a:pt x="80298" y="74450"/>
                </a:cubicBezTo>
                <a:cubicBezTo>
                  <a:pt x="100298" y="66910"/>
                  <a:pt x="100298" y="66910"/>
                  <a:pt x="100298" y="66910"/>
                </a:cubicBezTo>
                <a:cubicBezTo>
                  <a:pt x="108656" y="87015"/>
                  <a:pt x="108656" y="87015"/>
                  <a:pt x="108656" y="87015"/>
                </a:cubicBezTo>
                <a:lnTo>
                  <a:pt x="108656" y="10743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8"/>
          <p:cNvSpPr/>
          <p:nvPr/>
        </p:nvSpPr>
        <p:spPr>
          <a:xfrm>
            <a:off x="5328505" y="7418274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314" y="37500"/>
                </a:moveTo>
                <a:cubicBezTo>
                  <a:pt x="5685" y="37500"/>
                  <a:pt x="5685" y="37500"/>
                  <a:pt x="5685" y="37500"/>
                </a:cubicBezTo>
                <a:cubicBezTo>
                  <a:pt x="299" y="37500"/>
                  <a:pt x="0" y="40875"/>
                  <a:pt x="299" y="45000"/>
                </a:cubicBezTo>
                <a:cubicBezTo>
                  <a:pt x="5386" y="112500"/>
                  <a:pt x="5386" y="112500"/>
                  <a:pt x="5386" y="112500"/>
                </a:cubicBezTo>
                <a:cubicBezTo>
                  <a:pt x="5685" y="116625"/>
                  <a:pt x="6284" y="120000"/>
                  <a:pt x="11970" y="120000"/>
                </a:cubicBezTo>
                <a:cubicBezTo>
                  <a:pt x="108329" y="120000"/>
                  <a:pt x="108329" y="120000"/>
                  <a:pt x="108329" y="120000"/>
                </a:cubicBezTo>
                <a:cubicBezTo>
                  <a:pt x="114014" y="120000"/>
                  <a:pt x="114613" y="116625"/>
                  <a:pt x="114912" y="112500"/>
                </a:cubicBezTo>
                <a:cubicBezTo>
                  <a:pt x="119700" y="45000"/>
                  <a:pt x="119700" y="45000"/>
                  <a:pt x="119700" y="45000"/>
                </a:cubicBezTo>
                <a:cubicBezTo>
                  <a:pt x="120000" y="40875"/>
                  <a:pt x="120000" y="37500"/>
                  <a:pt x="114314" y="37500"/>
                </a:cubicBezTo>
                <a:close/>
                <a:moveTo>
                  <a:pt x="110423" y="21000"/>
                </a:moveTo>
                <a:cubicBezTo>
                  <a:pt x="109825" y="17625"/>
                  <a:pt x="106533" y="15000"/>
                  <a:pt x="103241" y="15000"/>
                </a:cubicBezTo>
                <a:cubicBezTo>
                  <a:pt x="62244" y="15000"/>
                  <a:pt x="62244" y="15000"/>
                  <a:pt x="62244" y="15000"/>
                </a:cubicBezTo>
                <a:cubicBezTo>
                  <a:pt x="58952" y="15000"/>
                  <a:pt x="54463" y="12750"/>
                  <a:pt x="52069" y="9750"/>
                </a:cubicBezTo>
                <a:cubicBezTo>
                  <a:pt x="48478" y="5250"/>
                  <a:pt x="48478" y="5250"/>
                  <a:pt x="48478" y="5250"/>
                </a:cubicBezTo>
                <a:cubicBezTo>
                  <a:pt x="46084" y="2250"/>
                  <a:pt x="41596" y="0"/>
                  <a:pt x="38304" y="0"/>
                </a:cubicBezTo>
                <a:cubicBezTo>
                  <a:pt x="18553" y="0"/>
                  <a:pt x="18553" y="0"/>
                  <a:pt x="18553" y="0"/>
                </a:cubicBezTo>
                <a:cubicBezTo>
                  <a:pt x="15261" y="0"/>
                  <a:pt x="12269" y="3375"/>
                  <a:pt x="11970" y="7500"/>
                </a:cubicBezTo>
                <a:cubicBezTo>
                  <a:pt x="10174" y="27000"/>
                  <a:pt x="10174" y="27000"/>
                  <a:pt x="10174" y="27000"/>
                </a:cubicBezTo>
                <a:cubicBezTo>
                  <a:pt x="111620" y="27000"/>
                  <a:pt x="111620" y="27000"/>
                  <a:pt x="111620" y="27000"/>
                </a:cubicBezTo>
                <a:lnTo>
                  <a:pt x="110423" y="21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499"/>
          <p:cNvSpPr/>
          <p:nvPr/>
        </p:nvSpPr>
        <p:spPr>
          <a:xfrm>
            <a:off x="5982311" y="7425692"/>
            <a:ext cx="183827" cy="1473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954" y="22500"/>
                </a:moveTo>
                <a:cubicBezTo>
                  <a:pt x="101954" y="15000"/>
                  <a:pt x="95939" y="15000"/>
                  <a:pt x="95939" y="15000"/>
                </a:cubicBezTo>
                <a:cubicBezTo>
                  <a:pt x="24060" y="15000"/>
                  <a:pt x="24060" y="15000"/>
                  <a:pt x="24060" y="15000"/>
                </a:cubicBezTo>
                <a:cubicBezTo>
                  <a:pt x="24060" y="15000"/>
                  <a:pt x="18045" y="15000"/>
                  <a:pt x="18045" y="22500"/>
                </a:cubicBezTo>
                <a:cubicBezTo>
                  <a:pt x="18045" y="30000"/>
                  <a:pt x="18045" y="30000"/>
                  <a:pt x="18045" y="30000"/>
                </a:cubicBezTo>
                <a:cubicBezTo>
                  <a:pt x="101954" y="30000"/>
                  <a:pt x="101954" y="30000"/>
                  <a:pt x="101954" y="30000"/>
                </a:cubicBezTo>
                <a:lnTo>
                  <a:pt x="101954" y="22500"/>
                </a:lnTo>
                <a:close/>
                <a:moveTo>
                  <a:pt x="83909" y="0"/>
                </a:moveTo>
                <a:cubicBezTo>
                  <a:pt x="36090" y="0"/>
                  <a:pt x="36090" y="0"/>
                  <a:pt x="36090" y="0"/>
                </a:cubicBezTo>
                <a:cubicBezTo>
                  <a:pt x="36090" y="0"/>
                  <a:pt x="30075" y="0"/>
                  <a:pt x="30075" y="7500"/>
                </a:cubicBezTo>
                <a:cubicBezTo>
                  <a:pt x="89924" y="7500"/>
                  <a:pt x="89924" y="7500"/>
                  <a:pt x="89924" y="7500"/>
                </a:cubicBezTo>
                <a:cubicBezTo>
                  <a:pt x="89924" y="0"/>
                  <a:pt x="83909" y="0"/>
                  <a:pt x="83909" y="0"/>
                </a:cubicBezTo>
                <a:close/>
                <a:moveTo>
                  <a:pt x="113984" y="30000"/>
                </a:moveTo>
                <a:cubicBezTo>
                  <a:pt x="110375" y="25500"/>
                  <a:pt x="110375" y="25500"/>
                  <a:pt x="110375" y="25500"/>
                </a:cubicBezTo>
                <a:cubicBezTo>
                  <a:pt x="110375" y="37500"/>
                  <a:pt x="110375" y="37500"/>
                  <a:pt x="110375" y="37500"/>
                </a:cubicBezTo>
                <a:cubicBezTo>
                  <a:pt x="9624" y="37500"/>
                  <a:pt x="9624" y="37500"/>
                  <a:pt x="9624" y="37500"/>
                </a:cubicBezTo>
                <a:cubicBezTo>
                  <a:pt x="9624" y="25500"/>
                  <a:pt x="9624" y="25500"/>
                  <a:pt x="9624" y="25500"/>
                </a:cubicBezTo>
                <a:cubicBezTo>
                  <a:pt x="9624" y="25500"/>
                  <a:pt x="9624" y="25500"/>
                  <a:pt x="6315" y="30000"/>
                </a:cubicBezTo>
                <a:cubicBezTo>
                  <a:pt x="2706" y="34500"/>
                  <a:pt x="0" y="35625"/>
                  <a:pt x="1503" y="45000"/>
                </a:cubicBezTo>
                <a:cubicBezTo>
                  <a:pt x="3007" y="54375"/>
                  <a:pt x="9924" y="105375"/>
                  <a:pt x="10827" y="112500"/>
                </a:cubicBezTo>
                <a:cubicBezTo>
                  <a:pt x="12030" y="120000"/>
                  <a:pt x="18045" y="120000"/>
                  <a:pt x="18045" y="120000"/>
                </a:cubicBezTo>
                <a:cubicBezTo>
                  <a:pt x="101954" y="120000"/>
                  <a:pt x="101954" y="120000"/>
                  <a:pt x="101954" y="120000"/>
                </a:cubicBezTo>
                <a:cubicBezTo>
                  <a:pt x="101954" y="120000"/>
                  <a:pt x="108270" y="120000"/>
                  <a:pt x="109172" y="112500"/>
                </a:cubicBezTo>
                <a:cubicBezTo>
                  <a:pt x="110375" y="105375"/>
                  <a:pt x="117293" y="54375"/>
                  <a:pt x="118496" y="45000"/>
                </a:cubicBezTo>
                <a:cubicBezTo>
                  <a:pt x="119999" y="35625"/>
                  <a:pt x="117593" y="34500"/>
                  <a:pt x="113984" y="30000"/>
                </a:cubicBezTo>
                <a:close/>
                <a:moveTo>
                  <a:pt x="83909" y="70500"/>
                </a:moveTo>
                <a:cubicBezTo>
                  <a:pt x="83909" y="70500"/>
                  <a:pt x="83909" y="78000"/>
                  <a:pt x="77894" y="78000"/>
                </a:cubicBezTo>
                <a:cubicBezTo>
                  <a:pt x="42105" y="78000"/>
                  <a:pt x="42105" y="78000"/>
                  <a:pt x="42105" y="78000"/>
                </a:cubicBezTo>
                <a:cubicBezTo>
                  <a:pt x="36090" y="78000"/>
                  <a:pt x="36090" y="70500"/>
                  <a:pt x="36090" y="70500"/>
                </a:cubicBezTo>
                <a:cubicBezTo>
                  <a:pt x="36090" y="55500"/>
                  <a:pt x="36090" y="55500"/>
                  <a:pt x="36090" y="55500"/>
                </a:cubicBezTo>
                <a:cubicBezTo>
                  <a:pt x="44511" y="55500"/>
                  <a:pt x="44511" y="55500"/>
                  <a:pt x="44511" y="55500"/>
                </a:cubicBezTo>
                <a:cubicBezTo>
                  <a:pt x="44511" y="67500"/>
                  <a:pt x="44511" y="67500"/>
                  <a:pt x="44511" y="67500"/>
                </a:cubicBezTo>
                <a:cubicBezTo>
                  <a:pt x="75488" y="67500"/>
                  <a:pt x="75488" y="67500"/>
                  <a:pt x="75488" y="67500"/>
                </a:cubicBezTo>
                <a:cubicBezTo>
                  <a:pt x="75488" y="55500"/>
                  <a:pt x="75488" y="55500"/>
                  <a:pt x="75488" y="55500"/>
                </a:cubicBezTo>
                <a:cubicBezTo>
                  <a:pt x="83909" y="55500"/>
                  <a:pt x="83909" y="55500"/>
                  <a:pt x="83909" y="55500"/>
                </a:cubicBezTo>
                <a:lnTo>
                  <a:pt x="83909" y="705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98106" y="3658192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95732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ضرورت اجرای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57" name="Shape 1051"/>
          <p:cNvSpPr/>
          <p:nvPr/>
        </p:nvSpPr>
        <p:spPr>
          <a:xfrm>
            <a:off x="3219011" y="3875610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4960" y="3843822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895700" y="3153682"/>
            <a:ext cx="2275840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جزئیات برنامه علمی: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65" name="Shape 1051"/>
          <p:cNvSpPr/>
          <p:nvPr/>
        </p:nvSpPr>
        <p:spPr>
          <a:xfrm>
            <a:off x="3219011" y="4493302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1051"/>
          <p:cNvSpPr/>
          <p:nvPr/>
        </p:nvSpPr>
        <p:spPr>
          <a:xfrm>
            <a:off x="3219011" y="6064687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1051"/>
          <p:cNvSpPr/>
          <p:nvPr/>
        </p:nvSpPr>
        <p:spPr>
          <a:xfrm>
            <a:off x="3249155" y="7076776"/>
            <a:ext cx="160797" cy="16247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724" y="30410"/>
                </a:moveTo>
                <a:cubicBezTo>
                  <a:pt x="117517" y="39452"/>
                  <a:pt x="120000" y="49315"/>
                  <a:pt x="120000" y="59999"/>
                </a:cubicBezTo>
                <a:cubicBezTo>
                  <a:pt x="120000" y="70684"/>
                  <a:pt x="117517" y="80547"/>
                  <a:pt x="111724" y="89589"/>
                </a:cubicBezTo>
                <a:cubicBezTo>
                  <a:pt x="106758" y="99452"/>
                  <a:pt x="99310" y="106027"/>
                  <a:pt x="90206" y="111780"/>
                </a:cubicBezTo>
                <a:cubicBezTo>
                  <a:pt x="81103" y="116712"/>
                  <a:pt x="70344" y="119999"/>
                  <a:pt x="59586" y="119999"/>
                </a:cubicBezTo>
                <a:cubicBezTo>
                  <a:pt x="48827" y="119999"/>
                  <a:pt x="38896" y="116712"/>
                  <a:pt x="29793" y="111780"/>
                </a:cubicBezTo>
                <a:cubicBezTo>
                  <a:pt x="20689" y="106027"/>
                  <a:pt x="13241" y="99452"/>
                  <a:pt x="7448" y="89589"/>
                </a:cubicBezTo>
                <a:cubicBezTo>
                  <a:pt x="2482" y="80547"/>
                  <a:pt x="0" y="70684"/>
                  <a:pt x="0" y="59999"/>
                </a:cubicBezTo>
                <a:cubicBezTo>
                  <a:pt x="0" y="49315"/>
                  <a:pt x="2482" y="39452"/>
                  <a:pt x="7448" y="30410"/>
                </a:cubicBezTo>
                <a:cubicBezTo>
                  <a:pt x="13241" y="20547"/>
                  <a:pt x="20689" y="13972"/>
                  <a:pt x="29793" y="8219"/>
                </a:cubicBezTo>
                <a:cubicBezTo>
                  <a:pt x="38896" y="3287"/>
                  <a:pt x="48827" y="0"/>
                  <a:pt x="59586" y="0"/>
                </a:cubicBezTo>
                <a:cubicBezTo>
                  <a:pt x="70344" y="0"/>
                  <a:pt x="81103" y="3287"/>
                  <a:pt x="90206" y="8219"/>
                </a:cubicBezTo>
                <a:cubicBezTo>
                  <a:pt x="99310" y="13972"/>
                  <a:pt x="106758" y="20547"/>
                  <a:pt x="111724" y="30410"/>
                </a:cubicBezTo>
                <a:close/>
                <a:moveTo>
                  <a:pt x="100137" y="47671"/>
                </a:moveTo>
                <a:cubicBezTo>
                  <a:pt x="100137" y="46027"/>
                  <a:pt x="100137" y="44383"/>
                  <a:pt x="98482" y="43561"/>
                </a:cubicBezTo>
                <a:cubicBezTo>
                  <a:pt x="91862" y="36986"/>
                  <a:pt x="91862" y="36986"/>
                  <a:pt x="91862" y="36986"/>
                </a:cubicBezTo>
                <a:cubicBezTo>
                  <a:pt x="91034" y="36164"/>
                  <a:pt x="89379" y="35342"/>
                  <a:pt x="88551" y="35342"/>
                </a:cubicBezTo>
                <a:cubicBezTo>
                  <a:pt x="86896" y="35342"/>
                  <a:pt x="85241" y="36164"/>
                  <a:pt x="84413" y="36986"/>
                </a:cubicBezTo>
                <a:cubicBezTo>
                  <a:pt x="52965" y="68219"/>
                  <a:pt x="52965" y="68219"/>
                  <a:pt x="52965" y="68219"/>
                </a:cubicBezTo>
                <a:cubicBezTo>
                  <a:pt x="34758" y="50958"/>
                  <a:pt x="34758" y="50958"/>
                  <a:pt x="34758" y="50958"/>
                </a:cubicBezTo>
                <a:cubicBezTo>
                  <a:pt x="33931" y="50136"/>
                  <a:pt x="33103" y="49315"/>
                  <a:pt x="31448" y="49315"/>
                </a:cubicBezTo>
                <a:cubicBezTo>
                  <a:pt x="29793" y="49315"/>
                  <a:pt x="28965" y="50136"/>
                  <a:pt x="28137" y="50958"/>
                </a:cubicBezTo>
                <a:cubicBezTo>
                  <a:pt x="20689" y="57534"/>
                  <a:pt x="20689" y="57534"/>
                  <a:pt x="20689" y="57534"/>
                </a:cubicBezTo>
                <a:cubicBezTo>
                  <a:pt x="19862" y="59178"/>
                  <a:pt x="19862" y="59999"/>
                  <a:pt x="19862" y="61643"/>
                </a:cubicBezTo>
                <a:cubicBezTo>
                  <a:pt x="19862" y="62465"/>
                  <a:pt x="19862" y="64109"/>
                  <a:pt x="20689" y="64931"/>
                </a:cubicBezTo>
                <a:cubicBezTo>
                  <a:pt x="48827" y="92876"/>
                  <a:pt x="48827" y="92876"/>
                  <a:pt x="48827" y="92876"/>
                </a:cubicBezTo>
                <a:cubicBezTo>
                  <a:pt x="50482" y="93698"/>
                  <a:pt x="51310" y="94520"/>
                  <a:pt x="52965" y="94520"/>
                </a:cubicBezTo>
                <a:cubicBezTo>
                  <a:pt x="53793" y="94520"/>
                  <a:pt x="55448" y="93698"/>
                  <a:pt x="56275" y="92876"/>
                </a:cubicBezTo>
                <a:cubicBezTo>
                  <a:pt x="98482" y="50958"/>
                  <a:pt x="98482" y="50958"/>
                  <a:pt x="98482" y="50958"/>
                </a:cubicBezTo>
                <a:cubicBezTo>
                  <a:pt x="100137" y="50136"/>
                  <a:pt x="100137" y="48493"/>
                  <a:pt x="100137" y="4767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640" y="7061616"/>
            <a:ext cx="2805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9062" y="4458973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239" y="6064687"/>
            <a:ext cx="2390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0" name="8-Point Star 59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05421"/>
            <a:ext cx="908774" cy="8877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93" y="105421"/>
            <a:ext cx="790757" cy="88776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7" y="151141"/>
            <a:ext cx="1109893" cy="9410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01656" y="987703"/>
            <a:ext cx="525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2" y="8663922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6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1842261"/>
            <a:ext cx="6867239" cy="555420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فعالیت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429271"/>
            <a:ext cx="6867239" cy="67014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556366"/>
            <a:ext cx="6858163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22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نتایج برنامه</a:t>
            </a:r>
            <a:endParaRPr lang="en-US" sz="22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7" name="Shape 786"/>
          <p:cNvSpPr>
            <a:spLocks noGrp="1"/>
          </p:cNvSpPr>
          <p:nvPr>
            <p:ph type="pic" idx="3"/>
          </p:nvPr>
        </p:nvSpPr>
        <p:spPr>
          <a:xfrm>
            <a:off x="130972" y="24380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36" name="Shape 1069"/>
          <p:cNvSpPr/>
          <p:nvPr/>
        </p:nvSpPr>
        <p:spPr>
          <a:xfrm>
            <a:off x="395048" y="3048135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1070"/>
          <p:cNvSpPr/>
          <p:nvPr/>
        </p:nvSpPr>
        <p:spPr>
          <a:xfrm>
            <a:off x="5014100" y="3032597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1071"/>
          <p:cNvSpPr/>
          <p:nvPr/>
        </p:nvSpPr>
        <p:spPr>
          <a:xfrm>
            <a:off x="1930497" y="3031060"/>
            <a:ext cx="1463040" cy="4023887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1072"/>
          <p:cNvSpPr/>
          <p:nvPr/>
        </p:nvSpPr>
        <p:spPr>
          <a:xfrm>
            <a:off x="3496426" y="3038870"/>
            <a:ext cx="1463040" cy="402388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Shape 1074"/>
          <p:cNvCxnSpPr/>
          <p:nvPr/>
        </p:nvCxnSpPr>
        <p:spPr>
          <a:xfrm>
            <a:off x="989408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hape 1076"/>
          <p:cNvCxnSpPr/>
          <p:nvPr/>
        </p:nvCxnSpPr>
        <p:spPr>
          <a:xfrm>
            <a:off x="2508864" y="433660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hape 1078"/>
          <p:cNvCxnSpPr/>
          <p:nvPr/>
        </p:nvCxnSpPr>
        <p:spPr>
          <a:xfrm>
            <a:off x="4104872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hape 1080"/>
          <p:cNvCxnSpPr/>
          <p:nvPr/>
        </p:nvCxnSpPr>
        <p:spPr>
          <a:xfrm>
            <a:off x="5608460" y="4344038"/>
            <a:ext cx="274319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2" name="Title 1"/>
          <p:cNvSpPr txBox="1">
            <a:spLocks/>
          </p:cNvSpPr>
          <p:nvPr/>
        </p:nvSpPr>
        <p:spPr>
          <a:xfrm>
            <a:off x="524637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8254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3695649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31819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21690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0519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606520" y="3220074"/>
            <a:ext cx="1097270" cy="1132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عنوان نتیجه از برنامه به عنوان مثال همکاری با سازمان </a:t>
            </a:r>
            <a:r>
              <a:rPr lang="en-US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x</a:t>
            </a:r>
            <a:r>
              <a:rPr lang="fa-IR" sz="1000" dirty="0" smtClean="0">
                <a:solidFill>
                  <a:schemeClr val="bg1"/>
                </a:solidFill>
                <a:cs typeface="B Titr" panose="00000700000000000000" pitchFamily="2" charset="-78"/>
              </a:rPr>
              <a:t> جهت همکاری در برنامه‌های مدنظر انجمن</a:t>
            </a:r>
            <a:endParaRPr lang="en-US" sz="1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1250" y="4449699"/>
            <a:ext cx="1359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 smtClean="0">
                <a:solidFill>
                  <a:schemeClr val="bg1"/>
                </a:solidFill>
                <a:cs typeface="B Zar" panose="00000400000000000000" pitchFamily="2" charset="-78"/>
              </a:rPr>
              <a:t>........................</a:t>
            </a:r>
            <a:endParaRPr lang="en-US" sz="800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1453" y="7520482"/>
            <a:ext cx="6090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 smtClean="0">
                <a:cs typeface="B Zar" panose="00000400000000000000" pitchFamily="2" charset="-78"/>
              </a:rPr>
              <a:t>..................................................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679812" y="6996823"/>
            <a:ext cx="5797328" cy="533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</a:pPr>
            <a:r>
              <a:rPr lang="fa-IR" sz="1400" dirty="0" smtClean="0">
                <a:solidFill>
                  <a:srgbClr val="36A9B7"/>
                </a:solidFill>
                <a:cs typeface="B Titr" panose="00000700000000000000" pitchFamily="2" charset="-78"/>
              </a:rPr>
              <a:t>توضیحات تکمیلی برنامه:</a:t>
            </a:r>
            <a:endParaRPr lang="en-US" sz="14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3" name="8-Point Star 32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03" y="91681"/>
            <a:ext cx="908774" cy="8877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91681"/>
            <a:ext cx="790757" cy="8877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7" y="137401"/>
            <a:ext cx="1109893" cy="9410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02168" y="972056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05" y="8416313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52" grpId="0"/>
      <p:bldP spid="71" grpId="0"/>
      <p:bldP spid="73" grpId="0"/>
      <p:bldP spid="75" grpId="0"/>
      <p:bldP spid="78" grpId="0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308272" y="2568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2" name="Rectangle 51"/>
          <p:cNvSpPr/>
          <p:nvPr/>
        </p:nvSpPr>
        <p:spPr>
          <a:xfrm>
            <a:off x="-26878" y="1919607"/>
            <a:ext cx="6867239" cy="588219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2537620"/>
            <a:ext cx="6867239" cy="67014"/>
          </a:xfrm>
          <a:prstGeom prst="rect">
            <a:avLst/>
          </a:prstGeom>
          <a:solidFill>
            <a:srgbClr val="36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-163" y="2699500"/>
            <a:ext cx="6858163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500" dirty="0" smtClean="0">
                <a:solidFill>
                  <a:srgbClr val="36A9B7"/>
                </a:solidFill>
                <a:cs typeface="B Titr" panose="00000700000000000000" pitchFamily="2" charset="-78"/>
              </a:rPr>
              <a:t>همکاران اجرایی طرح</a:t>
            </a:r>
            <a:endParaRPr lang="en-US" sz="25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78" name="Shape 512"/>
          <p:cNvSpPr>
            <a:spLocks noGrp="1"/>
          </p:cNvSpPr>
          <p:nvPr>
            <p:ph type="pic" idx="2"/>
          </p:nvPr>
        </p:nvSpPr>
        <p:spPr>
          <a:xfrm>
            <a:off x="579245" y="3242565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513"/>
          <p:cNvSpPr>
            <a:spLocks noGrp="1"/>
          </p:cNvSpPr>
          <p:nvPr>
            <p:ph type="pic" idx="3"/>
          </p:nvPr>
        </p:nvSpPr>
        <p:spPr>
          <a:xfrm>
            <a:off x="2092286" y="3242564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514"/>
          <p:cNvSpPr>
            <a:spLocks noGrp="1"/>
          </p:cNvSpPr>
          <p:nvPr>
            <p:ph type="pic" idx="4"/>
          </p:nvPr>
        </p:nvSpPr>
        <p:spPr>
          <a:xfrm>
            <a:off x="3596665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541"/>
          <p:cNvSpPr/>
          <p:nvPr/>
        </p:nvSpPr>
        <p:spPr>
          <a:xfrm>
            <a:off x="1298383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542"/>
          <p:cNvSpPr/>
          <p:nvPr/>
        </p:nvSpPr>
        <p:spPr>
          <a:xfrm>
            <a:off x="2822956" y="3320427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Shape 543"/>
          <p:cNvSpPr/>
          <p:nvPr/>
        </p:nvSpPr>
        <p:spPr>
          <a:xfrm>
            <a:off x="4302106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Shape 820"/>
          <p:cNvSpPr/>
          <p:nvPr/>
        </p:nvSpPr>
        <p:spPr>
          <a:xfrm>
            <a:off x="454312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4" name="Shape 820"/>
          <p:cNvSpPr/>
          <p:nvPr/>
        </p:nvSpPr>
        <p:spPr>
          <a:xfrm>
            <a:off x="2004213" y="444944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5" name="Shape 820"/>
          <p:cNvSpPr/>
          <p:nvPr/>
        </p:nvSpPr>
        <p:spPr>
          <a:xfrm>
            <a:off x="3513600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86" name="Shape 514"/>
          <p:cNvSpPr txBox="1">
            <a:spLocks/>
          </p:cNvSpPr>
          <p:nvPr/>
        </p:nvSpPr>
        <p:spPr>
          <a:xfrm>
            <a:off x="5101044" y="3238133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87" name="Shape 543"/>
          <p:cNvSpPr/>
          <p:nvPr/>
        </p:nvSpPr>
        <p:spPr>
          <a:xfrm>
            <a:off x="5806485" y="3315996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Shape 820"/>
          <p:cNvSpPr/>
          <p:nvPr/>
        </p:nvSpPr>
        <p:spPr>
          <a:xfrm>
            <a:off x="5017979" y="444501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1" name="Shape 512"/>
          <p:cNvSpPr txBox="1">
            <a:spLocks/>
          </p:cNvSpPr>
          <p:nvPr/>
        </p:nvSpPr>
        <p:spPr>
          <a:xfrm>
            <a:off x="579245" y="5291087"/>
            <a:ext cx="1209674" cy="1259526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02" name="Shape 513"/>
          <p:cNvSpPr txBox="1">
            <a:spLocks/>
          </p:cNvSpPr>
          <p:nvPr/>
        </p:nvSpPr>
        <p:spPr>
          <a:xfrm>
            <a:off x="2092286" y="5291086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3" name="Shape 514"/>
          <p:cNvSpPr txBox="1">
            <a:spLocks/>
          </p:cNvSpPr>
          <p:nvPr/>
        </p:nvSpPr>
        <p:spPr>
          <a:xfrm>
            <a:off x="3596665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04" name="Shape 541"/>
          <p:cNvSpPr/>
          <p:nvPr/>
        </p:nvSpPr>
        <p:spPr>
          <a:xfrm>
            <a:off x="1298383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a-IR" sz="9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Shape 542"/>
          <p:cNvSpPr/>
          <p:nvPr/>
        </p:nvSpPr>
        <p:spPr>
          <a:xfrm>
            <a:off x="2822956" y="5368949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Shape 543"/>
          <p:cNvSpPr/>
          <p:nvPr/>
        </p:nvSpPr>
        <p:spPr>
          <a:xfrm>
            <a:off x="4302106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Shape 820"/>
          <p:cNvSpPr/>
          <p:nvPr/>
        </p:nvSpPr>
        <p:spPr>
          <a:xfrm>
            <a:off x="454312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8" name="Shape 820"/>
          <p:cNvSpPr/>
          <p:nvPr/>
        </p:nvSpPr>
        <p:spPr>
          <a:xfrm>
            <a:off x="2004213" y="6665609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09" name="Shape 820"/>
          <p:cNvSpPr/>
          <p:nvPr/>
        </p:nvSpPr>
        <p:spPr>
          <a:xfrm>
            <a:off x="3513600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110" name="Shape 514"/>
          <p:cNvSpPr txBox="1">
            <a:spLocks/>
          </p:cNvSpPr>
          <p:nvPr/>
        </p:nvSpPr>
        <p:spPr>
          <a:xfrm>
            <a:off x="5101044" y="5286655"/>
            <a:ext cx="1207008" cy="1262747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 dirty="0"/>
          </a:p>
        </p:txBody>
      </p:sp>
      <p:sp>
        <p:nvSpPr>
          <p:cNvPr id="111" name="Shape 543"/>
          <p:cNvSpPr/>
          <p:nvPr/>
        </p:nvSpPr>
        <p:spPr>
          <a:xfrm>
            <a:off x="5806485" y="5364518"/>
            <a:ext cx="578275" cy="206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fa-IR" sz="9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سمت</a:t>
            </a:r>
            <a:endParaRPr lang="en-US" sz="9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Shape 820"/>
          <p:cNvSpPr/>
          <p:nvPr/>
        </p:nvSpPr>
        <p:spPr>
          <a:xfrm>
            <a:off x="5017979" y="6661178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solidFill>
                <a:srgbClr val="C00000"/>
              </a:solidFill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solidFill>
                  <a:srgbClr val="C00000"/>
                </a:solidFill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 در نشست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51" name="8-Point Star 50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166381"/>
            <a:ext cx="1109893" cy="9410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88588" y="1105759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4" y="8426816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8-Point Star 19"/>
          <p:cNvSpPr/>
          <p:nvPr/>
        </p:nvSpPr>
        <p:spPr>
          <a:xfrm>
            <a:off x="233346" y="8596273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136447"/>
            <a:ext cx="6858000" cy="61886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تاسیس و انتخابات انجمن علمی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85796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690546" y="8808720"/>
            <a:ext cx="4088557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717022"/>
              </p:ext>
            </p:extLst>
          </p:nvPr>
        </p:nvGraphicFramePr>
        <p:xfrm>
          <a:off x="471489" y="3544892"/>
          <a:ext cx="5915024" cy="9138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7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تاسیس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شماره دوره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تاریخ برگزاری انتخابات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799712" y="3193732"/>
            <a:ext cx="6671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تأسیس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5156907" y="4996937"/>
            <a:ext cx="1309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انتخابات انجمن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42548"/>
              </p:ext>
            </p:extLst>
          </p:nvPr>
        </p:nvGraphicFramePr>
        <p:xfrm>
          <a:off x="471489" y="5462233"/>
          <a:ext cx="5915024" cy="9463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35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تعداد شرکت­کنندگان در انتخابات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کاندیدای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تعداد نفرات عضو شورای مرکزی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نیازبه تکمیل ندارد</a:t>
                      </a: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FF0000"/>
                          </a:solidFill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79764"/>
              </p:ext>
            </p:extLst>
          </p:nvPr>
        </p:nvGraphicFramePr>
        <p:xfrm>
          <a:off x="2313709" y="7044955"/>
          <a:ext cx="2752405" cy="1142659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75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9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تعداد کل دانشجویان همکار انجمن علمی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6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5293" y="1120785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جامع عملکـــرد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7" y="181621"/>
            <a:ext cx="1109893" cy="9410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4465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3" y="8275395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293032" y="24159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58" name="Rectangle 57"/>
          <p:cNvSpPr/>
          <p:nvPr/>
        </p:nvSpPr>
        <p:spPr>
          <a:xfrm>
            <a:off x="0" y="1650897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14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نشست</a:t>
            </a:r>
            <a:endParaRPr lang="en-US" sz="14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035856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163" y="2052216"/>
            <a:ext cx="6858163" cy="533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>
                <a:solidFill>
                  <a:srgbClr val="36A9B7"/>
                </a:solidFill>
                <a:cs typeface="B Titr" panose="00000700000000000000" pitchFamily="2" charset="-78"/>
              </a:rPr>
              <a:t>لینک‌های گزارش اعلان برگزاری </a:t>
            </a:r>
            <a:r>
              <a:rPr lang="fa-IR" sz="1800" dirty="0" smtClean="0">
                <a:solidFill>
                  <a:srgbClr val="36A9B7"/>
                </a:solidFill>
                <a:cs typeface="B Titr" panose="00000700000000000000" pitchFamily="2" charset="-78"/>
              </a:rPr>
              <a:t>نشست</a:t>
            </a:r>
            <a:endParaRPr lang="en-US" sz="1800" dirty="0">
              <a:solidFill>
                <a:srgbClr val="36A9B7"/>
              </a:solidFill>
              <a:cs typeface="B Titr" panose="00000700000000000000" pitchFamily="2" charset="-78"/>
            </a:endParaRPr>
          </a:p>
        </p:txBody>
      </p:sp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5529872" y="262128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81688" y="276537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0821" y="306405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267331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01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1" name="Shape 873"/>
          <p:cNvSpPr/>
          <p:nvPr/>
        </p:nvSpPr>
        <p:spPr>
          <a:xfrm>
            <a:off x="5166360" y="314460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786"/>
          <p:cNvSpPr>
            <a:spLocks noGrp="1"/>
          </p:cNvSpPr>
          <p:nvPr>
            <p:ph type="pic" idx="3"/>
          </p:nvPr>
        </p:nvSpPr>
        <p:spPr>
          <a:xfrm>
            <a:off x="5051711" y="3326131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3" name="Text Placeholder 2"/>
          <p:cNvSpPr txBox="1">
            <a:spLocks/>
          </p:cNvSpPr>
          <p:nvPr/>
        </p:nvSpPr>
        <p:spPr>
          <a:xfrm>
            <a:off x="2703527" y="3470227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12660" y="3768905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27239" y="3378162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02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56" name="Shape 873"/>
          <p:cNvSpPr/>
          <p:nvPr/>
        </p:nvSpPr>
        <p:spPr>
          <a:xfrm>
            <a:off x="4688199" y="3849450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786"/>
          <p:cNvSpPr>
            <a:spLocks noGrp="1"/>
          </p:cNvSpPr>
          <p:nvPr>
            <p:ph type="pic" idx="3"/>
          </p:nvPr>
        </p:nvSpPr>
        <p:spPr>
          <a:xfrm>
            <a:off x="4569560" y="4031164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58" name="Text Placeholder 2"/>
          <p:cNvSpPr txBox="1">
            <a:spLocks/>
          </p:cNvSpPr>
          <p:nvPr/>
        </p:nvSpPr>
        <p:spPr>
          <a:xfrm>
            <a:off x="2221376" y="4175260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530509" y="4473938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145088" y="4083195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03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1" name="Shape 873"/>
          <p:cNvSpPr/>
          <p:nvPr/>
        </p:nvSpPr>
        <p:spPr>
          <a:xfrm>
            <a:off x="4206048" y="4554483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786"/>
          <p:cNvSpPr>
            <a:spLocks noGrp="1"/>
          </p:cNvSpPr>
          <p:nvPr>
            <p:ph type="pic" idx="3"/>
          </p:nvPr>
        </p:nvSpPr>
        <p:spPr>
          <a:xfrm>
            <a:off x="4081880" y="4743102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3" name="Text Placeholder 2"/>
          <p:cNvSpPr txBox="1">
            <a:spLocks/>
          </p:cNvSpPr>
          <p:nvPr/>
        </p:nvSpPr>
        <p:spPr>
          <a:xfrm>
            <a:off x="1733696" y="488719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042829" y="518587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57408" y="4795133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04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66" name="Shape 873"/>
          <p:cNvSpPr/>
          <p:nvPr/>
        </p:nvSpPr>
        <p:spPr>
          <a:xfrm>
            <a:off x="3718368" y="5266421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786"/>
          <p:cNvSpPr>
            <a:spLocks noGrp="1"/>
          </p:cNvSpPr>
          <p:nvPr>
            <p:ph type="pic" idx="3"/>
          </p:nvPr>
        </p:nvSpPr>
        <p:spPr>
          <a:xfrm>
            <a:off x="3586580" y="546765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68" name="Text Placeholder 2"/>
          <p:cNvSpPr txBox="1">
            <a:spLocks/>
          </p:cNvSpPr>
          <p:nvPr/>
        </p:nvSpPr>
        <p:spPr>
          <a:xfrm>
            <a:off x="1238396" y="561175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47529" y="5910433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162108" y="551969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05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1" name="Shape 873"/>
          <p:cNvSpPr/>
          <p:nvPr/>
        </p:nvSpPr>
        <p:spPr>
          <a:xfrm>
            <a:off x="3205277" y="598616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786"/>
          <p:cNvSpPr>
            <a:spLocks noGrp="1"/>
          </p:cNvSpPr>
          <p:nvPr>
            <p:ph type="pic" idx="3"/>
          </p:nvPr>
        </p:nvSpPr>
        <p:spPr>
          <a:xfrm>
            <a:off x="4145088" y="6179597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3" name="Text Placeholder 2"/>
          <p:cNvSpPr txBox="1">
            <a:spLocks/>
          </p:cNvSpPr>
          <p:nvPr/>
        </p:nvSpPr>
        <p:spPr>
          <a:xfrm>
            <a:off x="1796904" y="632369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720616" y="6231628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06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75" name="Shape 873"/>
          <p:cNvSpPr/>
          <p:nvPr/>
        </p:nvSpPr>
        <p:spPr>
          <a:xfrm>
            <a:off x="3781576" y="6702916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104785" y="6641410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77" name="Shape 786"/>
          <p:cNvSpPr>
            <a:spLocks noGrp="1"/>
          </p:cNvSpPr>
          <p:nvPr>
            <p:ph type="pic" idx="3"/>
          </p:nvPr>
        </p:nvSpPr>
        <p:spPr>
          <a:xfrm>
            <a:off x="4709189" y="6894268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78" name="Text Placeholder 2"/>
          <p:cNvSpPr txBox="1">
            <a:spLocks/>
          </p:cNvSpPr>
          <p:nvPr/>
        </p:nvSpPr>
        <p:spPr>
          <a:xfrm>
            <a:off x="2361005" y="703836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284717" y="694629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07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0" name="Shape 873"/>
          <p:cNvSpPr/>
          <p:nvPr/>
        </p:nvSpPr>
        <p:spPr>
          <a:xfrm>
            <a:off x="4345677" y="7417587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668886" y="7356081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82" name="Shape 786"/>
          <p:cNvSpPr>
            <a:spLocks noGrp="1"/>
          </p:cNvSpPr>
          <p:nvPr>
            <p:ph type="pic" idx="3"/>
          </p:nvPr>
        </p:nvSpPr>
        <p:spPr>
          <a:xfrm>
            <a:off x="5283576" y="7629393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83" name="Text Placeholder 2"/>
          <p:cNvSpPr txBox="1">
            <a:spLocks/>
          </p:cNvSpPr>
          <p:nvPr/>
        </p:nvSpPr>
        <p:spPr>
          <a:xfrm>
            <a:off x="2935392" y="77734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859104" y="7681424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08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85" name="Shape 873"/>
          <p:cNvSpPr/>
          <p:nvPr/>
        </p:nvSpPr>
        <p:spPr>
          <a:xfrm>
            <a:off x="4920064" y="8152712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243273" y="8091206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187" name="Shape 786"/>
          <p:cNvSpPr>
            <a:spLocks noGrp="1"/>
          </p:cNvSpPr>
          <p:nvPr>
            <p:ph type="pic" idx="3"/>
          </p:nvPr>
        </p:nvSpPr>
        <p:spPr>
          <a:xfrm>
            <a:off x="5739311" y="8290389"/>
            <a:ext cx="418879" cy="453406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sz="300" dirty="0"/>
          </a:p>
        </p:txBody>
      </p:sp>
      <p:sp>
        <p:nvSpPr>
          <p:cNvPr id="188" name="Text Placeholder 2"/>
          <p:cNvSpPr txBox="1">
            <a:spLocks/>
          </p:cNvSpPr>
          <p:nvPr/>
        </p:nvSpPr>
        <p:spPr>
          <a:xfrm>
            <a:off x="3391127" y="843448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50" b="1" dirty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ع</a:t>
            </a:r>
            <a:r>
              <a:rPr lang="fa-IR" sz="1050" b="1" dirty="0" smtClean="0">
                <a:solidFill>
                  <a:srgbClr val="C00000"/>
                </a:solidFill>
                <a:latin typeface="Ruda" panose="02000000000000000000" pitchFamily="2" charset="0"/>
                <a:cs typeface="B Titr" panose="00000700000000000000" pitchFamily="2" charset="-78"/>
                <a:sym typeface="U.S. 101" charset="0"/>
              </a:rPr>
              <a:t>نوان خبرگزاری یا سایت</a:t>
            </a:r>
            <a:endParaRPr lang="en-US" sz="1050" b="1" dirty="0">
              <a:solidFill>
                <a:srgbClr val="C00000"/>
              </a:solidFill>
              <a:latin typeface="Ruda" panose="02000000000000000000" pitchFamily="2" charset="0"/>
              <a:cs typeface="B Titr" panose="00000700000000000000" pitchFamily="2" charset="-78"/>
              <a:sym typeface="U.S. 101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314839" y="8342420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09</a:t>
            </a:r>
            <a:endParaRPr lang="fa-IR" sz="24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190" name="Shape 873"/>
          <p:cNvSpPr/>
          <p:nvPr/>
        </p:nvSpPr>
        <p:spPr>
          <a:xfrm>
            <a:off x="5375799" y="8813708"/>
            <a:ext cx="782391" cy="57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699008" y="8752202"/>
            <a:ext cx="270557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a-IR" sz="900" u="sng" dirty="0" smtClean="0">
                <a:solidFill>
                  <a:prstClr val="black"/>
                </a:solidFill>
              </a:rPr>
              <a:t>..........................................</a:t>
            </a:r>
            <a:endParaRPr lang="en-US" sz="900" u="sng" dirty="0">
              <a:solidFill>
                <a:prstClr val="black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04656" y="9455170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62" name="8-Point Star 61"/>
          <p:cNvSpPr/>
          <p:nvPr/>
        </p:nvSpPr>
        <p:spPr>
          <a:xfrm>
            <a:off x="176056" y="9249429"/>
            <a:ext cx="457200" cy="457200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3981"/>
            <a:ext cx="908774" cy="8877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3981"/>
            <a:ext cx="790757" cy="8877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7" y="59701"/>
            <a:ext cx="1109893" cy="941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88588" y="868023"/>
            <a:ext cx="5259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98" y="8789632"/>
            <a:ext cx="1821768" cy="10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142" grpId="0"/>
      <p:bldP spid="6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902"/>
          <p:cNvSpPr>
            <a:spLocks noGrp="1"/>
          </p:cNvSpPr>
          <p:nvPr>
            <p:ph type="pic" idx="2"/>
          </p:nvPr>
        </p:nvSpPr>
        <p:spPr>
          <a:xfrm>
            <a:off x="1850816" y="3141882"/>
            <a:ext cx="2729484" cy="3639312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903"/>
          <p:cNvSpPr>
            <a:spLocks noGrp="1"/>
          </p:cNvSpPr>
          <p:nvPr>
            <p:ph type="pic" idx="3"/>
          </p:nvPr>
        </p:nvSpPr>
        <p:spPr>
          <a:xfrm>
            <a:off x="46373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904"/>
          <p:cNvSpPr>
            <a:spLocks noGrp="1"/>
          </p:cNvSpPr>
          <p:nvPr>
            <p:ph type="pic" idx="4"/>
          </p:nvPr>
        </p:nvSpPr>
        <p:spPr>
          <a:xfrm>
            <a:off x="46373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904"/>
          <p:cNvSpPr txBox="1">
            <a:spLocks/>
          </p:cNvSpPr>
          <p:nvPr/>
        </p:nvSpPr>
        <p:spPr>
          <a:xfrm>
            <a:off x="49421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7" name="Shape 904"/>
          <p:cNvSpPr txBox="1">
            <a:spLocks/>
          </p:cNvSpPr>
          <p:nvPr/>
        </p:nvSpPr>
        <p:spPr>
          <a:xfrm>
            <a:off x="1881296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58" name="Shape 904"/>
          <p:cNvSpPr txBox="1">
            <a:spLocks/>
          </p:cNvSpPr>
          <p:nvPr/>
        </p:nvSpPr>
        <p:spPr>
          <a:xfrm>
            <a:off x="3266612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2" name="Shape 904"/>
          <p:cNvSpPr txBox="1">
            <a:spLocks/>
          </p:cNvSpPr>
          <p:nvPr/>
        </p:nvSpPr>
        <p:spPr>
          <a:xfrm>
            <a:off x="4651928" y="6822638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3" name="Shape 904"/>
          <p:cNvSpPr txBox="1">
            <a:spLocks/>
          </p:cNvSpPr>
          <p:nvPr/>
        </p:nvSpPr>
        <p:spPr>
          <a:xfrm>
            <a:off x="4621448" y="4989732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164" name="Shape 904"/>
          <p:cNvSpPr txBox="1">
            <a:spLocks/>
          </p:cNvSpPr>
          <p:nvPr/>
        </p:nvSpPr>
        <p:spPr>
          <a:xfrm>
            <a:off x="4621448" y="3140294"/>
            <a:ext cx="1344168" cy="1792223"/>
          </a:xfrm>
          <a:prstGeom prst="rect">
            <a:avLst/>
          </a:prstGeom>
          <a:solidFill>
            <a:srgbClr val="4E5765"/>
          </a:solidFill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171450" marR="0" lvl="0" indent="-38100" algn="l" defTabSz="1320759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defTabSz="1320759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Font typeface="Arial"/>
              <a:buNone/>
            </a:pPr>
            <a:endParaRPr lang="fa-IR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-381958" y="2189254"/>
            <a:ext cx="6858163" cy="407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fa-IR" sz="1800" dirty="0" smtClean="0">
                <a:solidFill>
                  <a:srgbClr val="009999"/>
                </a:solidFill>
                <a:cs typeface="B Titr" panose="00000700000000000000" pitchFamily="2" charset="-78"/>
              </a:rPr>
              <a:t>گزارش تصویری</a:t>
            </a:r>
            <a:endParaRPr lang="en-US" sz="1800" dirty="0">
              <a:solidFill>
                <a:srgbClr val="009999"/>
              </a:solidFill>
              <a:cs typeface="B Titr" panose="00000700000000000000" pitchFamily="2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8" y="152141"/>
            <a:ext cx="1035350" cy="87785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9239" y="1776112"/>
            <a:ext cx="6867239" cy="356002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168210"/>
            <a:ext cx="6867239" cy="67014"/>
          </a:xfrm>
          <a:prstGeom prst="rect">
            <a:avLst/>
          </a:prstGeom>
          <a:solidFill>
            <a:srgbClr val="36A9B7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728" y="928221"/>
            <a:ext cx="5608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عملکـــرد در حوزه ارتباطات و همکاری علمی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51350" y="9401786"/>
            <a:ext cx="4647055" cy="45719"/>
          </a:xfrm>
          <a:prstGeom prst="rect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6" name="8-Point Star 35"/>
          <p:cNvSpPr/>
          <p:nvPr/>
        </p:nvSpPr>
        <p:spPr>
          <a:xfrm>
            <a:off x="172853" y="9101717"/>
            <a:ext cx="552875" cy="601979"/>
          </a:xfrm>
          <a:prstGeom prst="star8">
            <a:avLst/>
          </a:prstGeom>
          <a:solidFill>
            <a:srgbClr val="00B5C0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76" y="854560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3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 animBg="1"/>
      <p:bldP spid="31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11" y="273447"/>
            <a:ext cx="657225" cy="707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23" y="137627"/>
            <a:ext cx="790757" cy="88776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" y="3660530"/>
            <a:ext cx="6852817" cy="5458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906478634"/>
              </p:ext>
            </p:extLst>
          </p:nvPr>
        </p:nvGraphicFramePr>
        <p:xfrm>
          <a:off x="65888" y="3449054"/>
          <a:ext cx="6721033" cy="644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-2" y="1485055"/>
            <a:ext cx="6858002" cy="170816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 rtl="1"/>
            <a:endParaRPr lang="fa-IR" sz="2000" b="1" dirty="0" smtClean="0"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گزارش عملکـــرد در حوزه </a:t>
            </a:r>
            <a:r>
              <a:rPr lang="fa-IR" sz="25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انتشارات </a:t>
            </a:r>
          </a:p>
          <a:p>
            <a:pPr algn="ctr" rtl="1"/>
            <a:r>
              <a:rPr lang="fa-IR" sz="2000" b="1" dirty="0" smtClean="0">
                <a:cs typeface="B Mitra" panose="00000400000000000000" pitchFamily="2" charset="-78"/>
              </a:rPr>
              <a:t>انجمن علمی </a:t>
            </a:r>
            <a:r>
              <a:rPr lang="fa-IR" sz="2000" b="1" dirty="0">
                <a:cs typeface="B Mitra" panose="00000400000000000000" pitchFamily="2" charset="-78"/>
              </a:rPr>
              <a:t>دانشجویی </a:t>
            </a:r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....................</a:t>
            </a:r>
          </a:p>
          <a:p>
            <a:pPr algn="ctr" rtl="1"/>
            <a:r>
              <a:rPr lang="fa-IR" sz="2000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سیزدهمین</a:t>
            </a:r>
            <a:r>
              <a:rPr lang="fa-IR" sz="20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 smtClean="0">
                <a:cs typeface="B Mitra" panose="00000400000000000000" pitchFamily="2" charset="-78"/>
              </a:rPr>
              <a:t>جشنواره </a:t>
            </a:r>
            <a:r>
              <a:rPr lang="fa-IR" sz="2000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11" y="92773"/>
            <a:ext cx="1047031" cy="887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945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2038662"/>
            <a:ext cx="6852817" cy="56655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نشریۀ  </a:t>
            </a: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654509"/>
            <a:ext cx="6852817" cy="5458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71488" y="3034062"/>
          <a:ext cx="5915025" cy="8980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9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نشریه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تاریخ اخذ مجوز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دوره انتشار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شمارگان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079828" y="2703061"/>
            <a:ext cx="13676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شناسنامه نشریه 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71489" y="4206674"/>
          <a:ext cx="5915024" cy="7595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2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9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صاحب امتیاز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مدیرمسئول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سردبیر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1833747" y="5517797"/>
            <a:ext cx="46137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>
                <a:solidFill>
                  <a:srgbClr val="C00000"/>
                </a:solidFill>
                <a:cs typeface="B Zar" panose="00000400000000000000" pitchFamily="2" charset="-78"/>
              </a:rPr>
              <a:t>آمار شماره­های منتشرشدۀ نشریه در دورۀ کنونی انجمن علمی</a:t>
            </a:r>
            <a:endParaRPr lang="en-US" sz="16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30053" y="6118600"/>
          <a:ext cx="5915024" cy="68165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72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1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شماره نشریه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تاریخ نشر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تیراژ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0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7" name="8-Point Star 2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63" y="181621"/>
            <a:ext cx="908774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73" y="181621"/>
            <a:ext cx="790757" cy="887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2223" y="799105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دانشگاهی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00" y="266527"/>
            <a:ext cx="846752" cy="7179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31819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682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734917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نشریه ...........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32030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5341868" y="2719279"/>
            <a:ext cx="10150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نقطه شروع: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 rot="10800000" flipV="1">
            <a:off x="4895850" y="3801153"/>
            <a:ext cx="13499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مجوز فعالیت:</a:t>
            </a:r>
            <a:endParaRPr kumimoji="0" lang="en-US" altLang="fa-IR" sz="1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6546" y="4777238"/>
            <a:ext cx="430619" cy="391649"/>
            <a:chOff x="5897310" y="6213351"/>
            <a:chExt cx="430619" cy="430618"/>
          </a:xfrm>
        </p:grpSpPr>
        <p:sp>
          <p:nvSpPr>
            <p:cNvPr id="27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8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495800" y="4373062"/>
            <a:ext cx="17499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و افتخارات:</a:t>
            </a:r>
            <a:endParaRPr kumimoji="0" lang="en-US" altLang="fa-IR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29453" y="4610488"/>
            <a:ext cx="2970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fa-IR" sz="16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 </a:t>
            </a: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endParaRPr lang="fa-IR" sz="1000" dirty="0" smtClean="0">
              <a:solidFill>
                <a:srgbClr val="C00000"/>
              </a:solidFill>
              <a:latin typeface="wm_Shekasteh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C0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جشنواره:</a:t>
            </a:r>
          </a:p>
          <a:p>
            <a:pPr algn="just" rtl="1">
              <a:spcAft>
                <a:spcPts val="0"/>
              </a:spcAft>
            </a:pPr>
            <a:endParaRPr lang="fa-IR" sz="1000" b="1" dirty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b="1" dirty="0" smtClean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r>
              <a:rPr lang="fa-IR" sz="1000" dirty="0" smtClean="0"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ا</a:t>
            </a: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C0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جشنواره:</a:t>
            </a:r>
          </a:p>
          <a:p>
            <a:pPr algn="just" rtl="1">
              <a:spcAft>
                <a:spcPts val="0"/>
              </a:spcAft>
            </a:pPr>
            <a:endParaRPr lang="fa-IR" sz="1000" b="1" dirty="0">
              <a:solidFill>
                <a:srgbClr val="C00000"/>
              </a:solidFill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>
                <a:solidFill>
                  <a:srgbClr val="C00000"/>
                </a:solidFill>
                <a:latin typeface="wm_Shekasteh"/>
                <a:ea typeface="Times New Roman" panose="02020603050405020304" pitchFamily="18" charset="0"/>
                <a:cs typeface="B Zar" panose="00000400000000000000" pitchFamily="2" charset="-78"/>
              </a:rPr>
              <a:t>مقام: </a:t>
            </a:r>
            <a:endParaRPr lang="fa-IR" sz="1000" dirty="0" smtClean="0">
              <a:solidFill>
                <a:srgbClr val="C00000"/>
              </a:solidFill>
              <a:latin typeface="wm_Shekasteh"/>
              <a:ea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b="1" dirty="0" smtClean="0">
                <a:solidFill>
                  <a:srgbClr val="FF0000"/>
                </a:solidFill>
                <a:latin typeface="wm_Shekasteh"/>
                <a:ea typeface="MS Mincho"/>
                <a:cs typeface="B Zar" panose="00000400000000000000" pitchFamily="2" charset="-78"/>
              </a:rPr>
              <a:t>جشنواره</a:t>
            </a:r>
            <a:r>
              <a:rPr lang="fa-IR" sz="1000" b="1" dirty="0">
                <a:solidFill>
                  <a:srgbClr val="FF0000"/>
                </a:solidFill>
                <a:latin typeface="wm_Shekasteh"/>
                <a:ea typeface="MS Mincho"/>
                <a:cs typeface="B Zar" panose="00000400000000000000" pitchFamily="2" charset="-78"/>
              </a:rPr>
              <a:t>: </a:t>
            </a: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endParaRPr lang="fa-IR" sz="1000" dirty="0" smtClean="0">
              <a:latin typeface="wm_Shekasteh"/>
              <a:ea typeface="MS Mincho"/>
              <a:cs typeface="B Zar" panose="00000400000000000000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fa-IR" sz="1000" dirty="0" smtClean="0">
                <a:latin typeface="wm_Shekasteh"/>
                <a:ea typeface="MS Mincho"/>
                <a:cs typeface="B Zar" panose="00000400000000000000" pitchFamily="2" charset="-78"/>
              </a:rPr>
              <a:t>                               </a:t>
            </a:r>
            <a:endParaRPr lang="fa-IR" sz="1000" dirty="0">
              <a:latin typeface="wm_Shekasteh"/>
              <a:ea typeface="MS Mincho"/>
              <a:cs typeface="B Zar" panose="00000400000000000000" pitchFamily="2" charset="-7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54441" y="5388706"/>
            <a:ext cx="382687" cy="391649"/>
            <a:chOff x="5897310" y="6213351"/>
            <a:chExt cx="430619" cy="430618"/>
          </a:xfrm>
        </p:grpSpPr>
        <p:sp>
          <p:nvSpPr>
            <p:cNvPr id="32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3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2621" y="5940857"/>
            <a:ext cx="406322" cy="440233"/>
            <a:chOff x="5897310" y="6213351"/>
            <a:chExt cx="430619" cy="430618"/>
          </a:xfrm>
        </p:grpSpPr>
        <p:sp>
          <p:nvSpPr>
            <p:cNvPr id="36" name="Shape 364"/>
            <p:cNvSpPr/>
            <p:nvPr/>
          </p:nvSpPr>
          <p:spPr>
            <a:xfrm>
              <a:off x="5897310" y="6213351"/>
              <a:ext cx="430619" cy="43061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50">
                <a:solidFill>
                  <a:srgbClr val="C00000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37" name="Shape 369"/>
            <p:cNvSpPr/>
            <p:nvPr/>
          </p:nvSpPr>
          <p:spPr>
            <a:xfrm>
              <a:off x="6029419" y="6344437"/>
              <a:ext cx="166397" cy="1679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666" y="88369"/>
                  </a:moveTo>
                  <a:cubicBezTo>
                    <a:pt x="67666" y="78913"/>
                    <a:pt x="75000" y="73695"/>
                    <a:pt x="87000" y="65869"/>
                  </a:cubicBezTo>
                  <a:cubicBezTo>
                    <a:pt x="101666" y="56413"/>
                    <a:pt x="120000" y="44673"/>
                    <a:pt x="120000" y="16630"/>
                  </a:cubicBezTo>
                  <a:cubicBezTo>
                    <a:pt x="120000" y="14021"/>
                    <a:pt x="117666" y="12065"/>
                    <a:pt x="115333" y="12065"/>
                  </a:cubicBezTo>
                  <a:cubicBezTo>
                    <a:pt x="92333" y="12065"/>
                    <a:pt x="92333" y="12065"/>
                    <a:pt x="92333" y="12065"/>
                  </a:cubicBezTo>
                  <a:cubicBezTo>
                    <a:pt x="89000" y="6195"/>
                    <a:pt x="79333" y="0"/>
                    <a:pt x="60000" y="0"/>
                  </a:cubicBezTo>
                  <a:cubicBezTo>
                    <a:pt x="40333" y="0"/>
                    <a:pt x="30666" y="6195"/>
                    <a:pt x="27666" y="12065"/>
                  </a:cubicBezTo>
                  <a:cubicBezTo>
                    <a:pt x="4666" y="12065"/>
                    <a:pt x="4666" y="12065"/>
                    <a:pt x="4666" y="12065"/>
                  </a:cubicBezTo>
                  <a:cubicBezTo>
                    <a:pt x="2000" y="12065"/>
                    <a:pt x="0" y="14021"/>
                    <a:pt x="0" y="16630"/>
                  </a:cubicBezTo>
                  <a:cubicBezTo>
                    <a:pt x="0" y="44673"/>
                    <a:pt x="18000" y="56413"/>
                    <a:pt x="32666" y="65869"/>
                  </a:cubicBezTo>
                  <a:cubicBezTo>
                    <a:pt x="44666" y="73695"/>
                    <a:pt x="52000" y="78913"/>
                    <a:pt x="52000" y="88369"/>
                  </a:cubicBezTo>
                  <a:cubicBezTo>
                    <a:pt x="52000" y="96847"/>
                    <a:pt x="52000" y="96847"/>
                    <a:pt x="52000" y="96847"/>
                  </a:cubicBezTo>
                  <a:cubicBezTo>
                    <a:pt x="39333" y="98152"/>
                    <a:pt x="30333" y="102717"/>
                    <a:pt x="30333" y="108260"/>
                  </a:cubicBezTo>
                  <a:cubicBezTo>
                    <a:pt x="30333" y="114782"/>
                    <a:pt x="43666" y="120000"/>
                    <a:pt x="60000" y="120000"/>
                  </a:cubicBezTo>
                  <a:cubicBezTo>
                    <a:pt x="76333" y="120000"/>
                    <a:pt x="89666" y="114782"/>
                    <a:pt x="89666" y="108260"/>
                  </a:cubicBezTo>
                  <a:cubicBezTo>
                    <a:pt x="89666" y="102717"/>
                    <a:pt x="80333" y="98152"/>
                    <a:pt x="67666" y="96847"/>
                  </a:cubicBezTo>
                  <a:lnTo>
                    <a:pt x="67666" y="88369"/>
                  </a:lnTo>
                  <a:close/>
                  <a:moveTo>
                    <a:pt x="86333" y="55434"/>
                  </a:moveTo>
                  <a:cubicBezTo>
                    <a:pt x="90000" y="47608"/>
                    <a:pt x="93000" y="36847"/>
                    <a:pt x="93666" y="21195"/>
                  </a:cubicBezTo>
                  <a:cubicBezTo>
                    <a:pt x="110333" y="21195"/>
                    <a:pt x="110333" y="21195"/>
                    <a:pt x="110333" y="21195"/>
                  </a:cubicBezTo>
                  <a:cubicBezTo>
                    <a:pt x="108666" y="38804"/>
                    <a:pt x="98000" y="47608"/>
                    <a:pt x="86333" y="55434"/>
                  </a:cubicBezTo>
                  <a:close/>
                  <a:moveTo>
                    <a:pt x="60000" y="7826"/>
                  </a:moveTo>
                  <a:cubicBezTo>
                    <a:pt x="78000" y="7826"/>
                    <a:pt x="85333" y="15326"/>
                    <a:pt x="85333" y="17934"/>
                  </a:cubicBezTo>
                  <a:cubicBezTo>
                    <a:pt x="85333" y="20543"/>
                    <a:pt x="78000" y="28043"/>
                    <a:pt x="60000" y="28043"/>
                  </a:cubicBezTo>
                  <a:cubicBezTo>
                    <a:pt x="41666" y="28043"/>
                    <a:pt x="34666" y="20543"/>
                    <a:pt x="34666" y="17934"/>
                  </a:cubicBezTo>
                  <a:cubicBezTo>
                    <a:pt x="34666" y="15326"/>
                    <a:pt x="41666" y="7826"/>
                    <a:pt x="60000" y="7826"/>
                  </a:cubicBezTo>
                  <a:close/>
                  <a:moveTo>
                    <a:pt x="9666" y="21195"/>
                  </a:moveTo>
                  <a:cubicBezTo>
                    <a:pt x="26333" y="21195"/>
                    <a:pt x="26333" y="21195"/>
                    <a:pt x="26333" y="21195"/>
                  </a:cubicBezTo>
                  <a:cubicBezTo>
                    <a:pt x="26666" y="36847"/>
                    <a:pt x="29666" y="47608"/>
                    <a:pt x="33666" y="55434"/>
                  </a:cubicBezTo>
                  <a:cubicBezTo>
                    <a:pt x="22000" y="47608"/>
                    <a:pt x="11000" y="38804"/>
                    <a:pt x="9666" y="21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8-Point Star 43"/>
          <p:cNvSpPr/>
          <p:nvPr/>
        </p:nvSpPr>
        <p:spPr>
          <a:xfrm>
            <a:off x="224577" y="9016772"/>
            <a:ext cx="457200" cy="457200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2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81621"/>
            <a:ext cx="908774" cy="8877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81621"/>
            <a:ext cx="790757" cy="8877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7341"/>
            <a:ext cx="967865" cy="87228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2163" y="814095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860" y="6512938"/>
            <a:ext cx="408467" cy="43895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idx="2"/>
          </p:nvPr>
        </p:nvSpPr>
        <p:spPr>
          <a:xfrm>
            <a:off x="681778" y="2965126"/>
            <a:ext cx="2301266" cy="2423580"/>
          </a:xfrm>
        </p:spPr>
      </p:sp>
      <p:sp>
        <p:nvSpPr>
          <p:cNvPr id="9" name="Picture Placeholder 8"/>
          <p:cNvSpPr>
            <a:spLocks noGrp="1"/>
          </p:cNvSpPr>
          <p:nvPr>
            <p:ph type="pic" idx="2"/>
          </p:nvPr>
        </p:nvSpPr>
        <p:spPr>
          <a:xfrm>
            <a:off x="790607" y="6074870"/>
            <a:ext cx="2038845" cy="2423580"/>
          </a:xfrm>
        </p:spPr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556099" y="5053821"/>
            <a:ext cx="877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مدیر مسئول:</a:t>
            </a:r>
            <a:endParaRPr kumimoji="0" lang="en-US" altLang="fa-IR" sz="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5708499" y="5206221"/>
            <a:ext cx="87716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مدیر مسئول:</a:t>
            </a:r>
            <a:endParaRPr kumimoji="0" lang="en-US" altLang="fa-IR" sz="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3693" y="246342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944434" y="2962798"/>
            <a:ext cx="14686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روند داوری مقالات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42" name="Shape 1481"/>
          <p:cNvGrpSpPr/>
          <p:nvPr/>
        </p:nvGrpSpPr>
        <p:grpSpPr>
          <a:xfrm>
            <a:off x="889814" y="5835475"/>
            <a:ext cx="5335726" cy="1320028"/>
            <a:chOff x="912099" y="1952836"/>
            <a:chExt cx="10261997" cy="2318156"/>
          </a:xfrm>
        </p:grpSpPr>
        <p:sp>
          <p:nvSpPr>
            <p:cNvPr id="43" name="Shape 1482"/>
            <p:cNvSpPr/>
            <p:nvPr/>
          </p:nvSpPr>
          <p:spPr>
            <a:xfrm>
              <a:off x="1596086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Shape 1483"/>
            <p:cNvGrpSpPr/>
            <p:nvPr/>
          </p:nvGrpSpPr>
          <p:grpSpPr>
            <a:xfrm>
              <a:off x="912099" y="1952836"/>
              <a:ext cx="10261997" cy="2308511"/>
              <a:chOff x="0" y="0"/>
              <a:chExt cx="20526667" cy="4617019"/>
            </a:xfrm>
          </p:grpSpPr>
          <p:sp>
            <p:nvSpPr>
              <p:cNvPr id="55" name="Shape 1484"/>
              <p:cNvSpPr/>
              <p:nvPr/>
            </p:nvSpPr>
            <p:spPr>
              <a:xfrm rot="10800000" flipH="1">
                <a:off x="0" y="2306303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Shape 1485"/>
              <p:cNvSpPr/>
              <p:nvPr/>
            </p:nvSpPr>
            <p:spPr>
              <a:xfrm>
                <a:off x="11950661" y="0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Shape 1486"/>
              <p:cNvSpPr/>
              <p:nvPr/>
            </p:nvSpPr>
            <p:spPr>
              <a:xfrm rot="10800000" flipH="1">
                <a:off x="7953210" y="2317878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Shape 1487"/>
              <p:cNvSpPr/>
              <p:nvPr/>
            </p:nvSpPr>
            <p:spPr>
              <a:xfrm>
                <a:off x="3983405" y="43405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Shape 1488"/>
              <p:cNvSpPr/>
              <p:nvPr/>
            </p:nvSpPr>
            <p:spPr>
              <a:xfrm rot="10800000" flipH="1">
                <a:off x="15929954" y="2325594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Shape 1489"/>
            <p:cNvGrpSpPr/>
            <p:nvPr/>
          </p:nvGrpSpPr>
          <p:grpSpPr>
            <a:xfrm>
              <a:off x="912099" y="1979363"/>
              <a:ext cx="10259364" cy="2291630"/>
              <a:chOff x="0" y="0"/>
              <a:chExt cx="20521397" cy="4583258"/>
            </a:xfrm>
          </p:grpSpPr>
          <p:sp>
            <p:nvSpPr>
              <p:cNvPr id="50" name="Shape 1490"/>
              <p:cNvSpPr/>
              <p:nvPr/>
            </p:nvSpPr>
            <p:spPr>
              <a:xfrm>
                <a:off x="0" y="0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Shape 1491"/>
              <p:cNvSpPr/>
              <p:nvPr/>
            </p:nvSpPr>
            <p:spPr>
              <a:xfrm rot="10800000" flipH="1">
                <a:off x="3987242" y="2291834"/>
                <a:ext cx="4596714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Shape 1492"/>
              <p:cNvSpPr/>
              <p:nvPr/>
            </p:nvSpPr>
            <p:spPr>
              <a:xfrm>
                <a:off x="7961271" y="14467"/>
                <a:ext cx="4596714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Shape 1493"/>
              <p:cNvSpPr/>
              <p:nvPr/>
            </p:nvSpPr>
            <p:spPr>
              <a:xfrm>
                <a:off x="15924684" y="14467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Shape 1494"/>
              <p:cNvSpPr/>
              <p:nvPr/>
            </p:nvSpPr>
            <p:spPr>
              <a:xfrm rot="10800000" flipH="1">
                <a:off x="11936192" y="2291834"/>
                <a:ext cx="4596712" cy="22914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855" y="32572"/>
                    </a:moveTo>
                    <a:cubicBezTo>
                      <a:pt x="84083" y="32572"/>
                      <a:pt x="103755" y="72000"/>
                      <a:pt x="10375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144"/>
                      <a:pt x="93205" y="0"/>
                      <a:pt x="59855" y="0"/>
                    </a:cubicBezTo>
                    <a:cubicBezTo>
                      <a:pt x="26505" y="0"/>
                      <a:pt x="0" y="53144"/>
                      <a:pt x="0" y="120000"/>
                    </a:cubicBezTo>
                    <a:cubicBezTo>
                      <a:pt x="16244" y="120000"/>
                      <a:pt x="16244" y="120000"/>
                      <a:pt x="16244" y="120000"/>
                    </a:cubicBezTo>
                    <a:cubicBezTo>
                      <a:pt x="16244" y="72000"/>
                      <a:pt x="35916" y="32572"/>
                      <a:pt x="59855" y="3257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Shape 1495"/>
            <p:cNvSpPr/>
            <p:nvPr/>
          </p:nvSpPr>
          <p:spPr>
            <a:xfrm>
              <a:off x="3576048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1496"/>
            <p:cNvSpPr/>
            <p:nvPr/>
          </p:nvSpPr>
          <p:spPr>
            <a:xfrm>
              <a:off x="5556010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1497"/>
            <p:cNvSpPr/>
            <p:nvPr/>
          </p:nvSpPr>
          <p:spPr>
            <a:xfrm>
              <a:off x="7571971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1498"/>
            <p:cNvSpPr/>
            <p:nvPr/>
          </p:nvSpPr>
          <p:spPr>
            <a:xfrm>
              <a:off x="9587934" y="2628369"/>
              <a:ext cx="935983" cy="936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0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371903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01671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53265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28188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2094" y="5883709"/>
            <a:ext cx="5444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cs typeface="B Titr" panose="00000700000000000000" pitchFamily="2" charset="-78"/>
              </a:rPr>
              <a:t>05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87397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82541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75142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26893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9863" y="6776702"/>
            <a:ext cx="982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800" dirty="0">
                <a:cs typeface="B Zar" panose="00000400000000000000" pitchFamily="2" charset="-78"/>
              </a:rPr>
              <a:t>..................................</a:t>
            </a:r>
            <a:endParaRPr lang="en-US" sz="800" dirty="0">
              <a:cs typeface="B Zar" panose="00000400000000000000" pitchFamily="2" charset="-7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-3319" y="1796280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نشریه .............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2366828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8" name="8-Point Star 77"/>
          <p:cNvSpPr/>
          <p:nvPr/>
        </p:nvSpPr>
        <p:spPr>
          <a:xfrm>
            <a:off x="224577" y="9016771"/>
            <a:ext cx="572180" cy="481791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3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51141"/>
            <a:ext cx="908774" cy="8877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51141"/>
            <a:ext cx="790757" cy="8877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25" y="247089"/>
            <a:ext cx="886515" cy="86035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737937" y="882315"/>
            <a:ext cx="5318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9735" y="18217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70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681777" y="2679145"/>
            <a:ext cx="26900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شمارۀ</a:t>
            </a:r>
            <a:endParaRPr kumimoji="0" lang="en-US" altLang="fa-IR" sz="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07983" y="7441526"/>
            <a:ext cx="48775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100" dirty="0">
                <a:cs typeface="B Zar" panose="00000400000000000000" pitchFamily="2" charset="-78"/>
              </a:rPr>
              <a:t>...........................................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3928308" y="3017699"/>
            <a:ext cx="26940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altLang="fa-IR" sz="1600" b="1" dirty="0">
                <a:solidFill>
                  <a:srgbClr val="C0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محور اصلی این شماره: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altLang="fa-IR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925" y="2000279"/>
            <a:ext cx="6852817" cy="543553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>
                <a:solidFill>
                  <a:prstClr val="white"/>
                </a:solidFill>
                <a:cs typeface="B Titr" panose="00000700000000000000" pitchFamily="2" charset="-78"/>
              </a:rPr>
              <a:t>نشریۀ</a:t>
            </a:r>
            <a:r>
              <a:rPr lang="fa-IR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..........</a:t>
            </a: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253366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5" name="8-Point Star 24"/>
          <p:cNvSpPr/>
          <p:nvPr/>
        </p:nvSpPr>
        <p:spPr>
          <a:xfrm>
            <a:off x="224577" y="8920065"/>
            <a:ext cx="572180" cy="553907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51141"/>
            <a:ext cx="908774" cy="8877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51141"/>
            <a:ext cx="790757" cy="8877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6" y="196861"/>
            <a:ext cx="960364" cy="9410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757" y="96501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حوزه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.........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حرکت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/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7651" y="230300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  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988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4729186" y="2767854"/>
            <a:ext cx="15808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همکاران در این شماره:</a:t>
            </a:r>
            <a:endParaRPr kumimoji="0" lang="en-US" altLang="fa-IR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9" name="Shape 1529"/>
          <p:cNvSpPr/>
          <p:nvPr/>
        </p:nvSpPr>
        <p:spPr>
          <a:xfrm>
            <a:off x="5341786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F39C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</a:t>
            </a:r>
          </a:p>
        </p:txBody>
      </p:sp>
      <p:sp>
        <p:nvSpPr>
          <p:cNvPr id="23" name="Shape 1530"/>
          <p:cNvSpPr/>
          <p:nvPr/>
        </p:nvSpPr>
        <p:spPr>
          <a:xfrm>
            <a:off x="5672119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94B1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</a:t>
            </a:r>
          </a:p>
        </p:txBody>
      </p:sp>
      <p:sp>
        <p:nvSpPr>
          <p:cNvPr id="24" name="Shape 1531"/>
          <p:cNvSpPr/>
          <p:nvPr/>
        </p:nvSpPr>
        <p:spPr>
          <a:xfrm>
            <a:off x="6002455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15A3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</a:t>
            </a:r>
          </a:p>
        </p:txBody>
      </p:sp>
      <p:sp>
        <p:nvSpPr>
          <p:cNvPr id="25" name="Shape 1529"/>
          <p:cNvSpPr/>
          <p:nvPr/>
        </p:nvSpPr>
        <p:spPr>
          <a:xfrm>
            <a:off x="4360330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F39C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</a:t>
            </a:r>
          </a:p>
        </p:txBody>
      </p:sp>
      <p:sp>
        <p:nvSpPr>
          <p:cNvPr id="26" name="Shape 1530"/>
          <p:cNvSpPr/>
          <p:nvPr/>
        </p:nvSpPr>
        <p:spPr>
          <a:xfrm>
            <a:off x="4690663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94B1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</a:t>
            </a:r>
          </a:p>
        </p:txBody>
      </p:sp>
      <p:sp>
        <p:nvSpPr>
          <p:cNvPr id="27" name="Shape 1531"/>
          <p:cNvSpPr/>
          <p:nvPr/>
        </p:nvSpPr>
        <p:spPr>
          <a:xfrm>
            <a:off x="5020999" y="3278244"/>
            <a:ext cx="253183" cy="253183"/>
          </a:xfrm>
          <a:prstGeom prst="roundRect">
            <a:avLst>
              <a:gd name="adj" fmla="val 16667"/>
            </a:avLst>
          </a:prstGeom>
          <a:solidFill>
            <a:srgbClr val="15A3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7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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43153" y="4759845"/>
          <a:ext cx="5566916" cy="294618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85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4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مسئولیت در نشریه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>
                          <a:effectLst/>
                          <a:cs typeface="B Zar" panose="00000400000000000000" pitchFamily="2" charset="-78"/>
                        </a:rPr>
                        <a:t>مسئولیت در انجمن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95250" y="2024933"/>
            <a:ext cx="6757567" cy="39069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نشریۀ</a:t>
            </a:r>
            <a:r>
              <a:rPr lang="fa-IR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..........</a:t>
            </a:r>
            <a:endParaRPr lang="en-US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2457466"/>
            <a:ext cx="6852817" cy="67014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925" y="9241986"/>
            <a:ext cx="4647055" cy="45719"/>
          </a:xfrm>
          <a:prstGeom prst="rect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0" name="8-Point Star 39"/>
          <p:cNvSpPr/>
          <p:nvPr/>
        </p:nvSpPr>
        <p:spPr>
          <a:xfrm>
            <a:off x="224577" y="9069354"/>
            <a:ext cx="518576" cy="404617"/>
          </a:xfrm>
          <a:prstGeom prst="star8">
            <a:avLst/>
          </a:prstGeom>
          <a:solidFill>
            <a:srgbClr val="009999"/>
          </a:solidFill>
          <a:ln>
            <a:solidFill>
              <a:srgbClr val="00B5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83" y="181621"/>
            <a:ext cx="908774" cy="887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373" y="181621"/>
            <a:ext cx="790757" cy="8877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9" y="279261"/>
            <a:ext cx="997254" cy="95529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43153" y="85822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عملکـــرد در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حوزه نشریه</a:t>
            </a: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cs typeface="B Mitra" panose="00000400000000000000" pitchFamily="2" charset="-78"/>
              </a:rPr>
              <a:t>.........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FF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جشنواره دانشگاهی حرکت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1819" y="262384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566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139832" y="296937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2063761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سایت</a:t>
            </a:r>
            <a:r>
              <a:rPr lang="en-US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/</a:t>
            </a: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آدرس سایت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728773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" y="3428373"/>
            <a:ext cx="5819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…………………………………………………</a:t>
            </a:r>
            <a:endParaRPr lang="fa-IR" sz="1100" dirty="0" smtClean="0">
              <a:cs typeface="B Zar" panose="00000400000000000000" pitchFamily="2" charset="-78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224993" y="3089819"/>
            <a:ext cx="31117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معرفی</a:t>
            </a:r>
            <a:r>
              <a:rPr kumimoji="0" lang="fa-IR" altLang="fa-IR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سایت/ کانال</a:t>
            </a:r>
            <a:r>
              <a:rPr lang="fa-IR" altLang="fa-IR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/ تولیدات دیجیتال </a:t>
            </a:r>
            <a:r>
              <a:rPr kumimoji="0" lang="fa-IR" altLang="fa-IR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و ...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5" name="Shape 370"/>
          <p:cNvSpPr>
            <a:spLocks noGrp="1"/>
          </p:cNvSpPr>
          <p:nvPr>
            <p:ph type="pic" idx="2"/>
          </p:nvPr>
        </p:nvSpPr>
        <p:spPr>
          <a:xfrm>
            <a:off x="784327" y="5938487"/>
            <a:ext cx="4783941" cy="2595913"/>
          </a:xfrm>
          <a:prstGeom prst="roundRect">
            <a:avLst>
              <a:gd name="adj" fmla="val 93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60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882498" y="5096083"/>
            <a:ext cx="14542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میزان بازدید و آمار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" y="5452830"/>
            <a:ext cx="5819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</a:t>
            </a:r>
            <a:endParaRPr lang="fa-IR" sz="1100" dirty="0" smtClean="0">
              <a:cs typeface="B Zar" panose="00000400000000000000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51419" y="1027476"/>
            <a:ext cx="5259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گزارش عملکـــرد </a:t>
            </a:r>
            <a:r>
              <a:rPr lang="fa-IR" b="1" dirty="0" smtClean="0">
                <a:cs typeface="B Mitra" panose="00000400000000000000" pitchFamily="2" charset="-78"/>
              </a:rPr>
              <a:t>در حوزه 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تولیدات دیجیتال 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3" y="212101"/>
            <a:ext cx="1109893" cy="94106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83" y="2070645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عنوان </a:t>
            </a:r>
            <a:r>
              <a:rPr lang="en-US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/</a:t>
            </a: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 آدرس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81621"/>
            <a:ext cx="908774" cy="887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81621"/>
            <a:ext cx="790757" cy="887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703" y="1067909"/>
            <a:ext cx="525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>
                <a:cs typeface="B Mitra" panose="00000400000000000000" pitchFamily="2" charset="-78"/>
              </a:rPr>
              <a:t>گزارش عملکـــرد </a:t>
            </a:r>
            <a:r>
              <a:rPr lang="fa-IR" b="1" dirty="0" smtClean="0">
                <a:cs typeface="B Mitra" panose="00000400000000000000" pitchFamily="2" charset="-78"/>
              </a:rPr>
              <a:t>درحوزه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 تولیدات دیجیتال </a:t>
            </a:r>
          </a:p>
          <a:p>
            <a:pPr algn="ctr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سیزدهیمن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8" y="212101"/>
            <a:ext cx="1099528" cy="932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3" y="2115615"/>
            <a:ext cx="6852817" cy="6131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اهداف و برنامه ها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58753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53" y="3642610"/>
            <a:ext cx="559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اهداف ......</a:t>
            </a:r>
          </a:p>
          <a:p>
            <a:pPr algn="r" rtl="1"/>
            <a:endParaRPr lang="fa-IR" sz="2000" b="1" dirty="0" smtClean="0">
              <a:cs typeface="B Mitra" panose="00000400000000000000" pitchFamily="2" charset="-78"/>
            </a:endParaRPr>
          </a:p>
          <a:p>
            <a:pPr algn="r" rtl="1"/>
            <a:r>
              <a:rPr lang="fa-IR" sz="2000" b="1" dirty="0" smtClean="0">
                <a:cs typeface="B Mitra" panose="00000400000000000000" pitchFamily="2" charset="-78"/>
              </a:rPr>
              <a:t>نحوه برنامه‌ریزی............</a:t>
            </a:r>
            <a:endParaRPr lang="en-US" sz="2000" b="1" dirty="0">
              <a:cs typeface="B Mitra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339" y="369460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19274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32072" y="8569631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4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20622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>
                <a:cs typeface="B Mitra" panose="00000400000000000000" pitchFamily="2" charset="-78"/>
              </a:rPr>
              <a:t>معرفی </a:t>
            </a:r>
            <a:r>
              <a:rPr lang="fa-IR" sz="2400" b="1" smtClean="0">
                <a:cs typeface="B Mitra" panose="00000400000000000000" pitchFamily="2" charset="-78"/>
              </a:rPr>
              <a:t>افتخارات انجمن </a:t>
            </a:r>
            <a:r>
              <a:rPr lang="fa-IR" sz="2400" b="1" dirty="0" smtClean="0">
                <a:cs typeface="B Mitra" panose="00000400000000000000" pitchFamily="2" charset="-78"/>
              </a:rPr>
              <a:t>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7211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1493" y="8785946"/>
            <a:ext cx="4526279" cy="588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4647153" y="2965132"/>
            <a:ext cx="18197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افتخارات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97347"/>
              </p:ext>
            </p:extLst>
          </p:nvPr>
        </p:nvGraphicFramePr>
        <p:xfrm>
          <a:off x="471488" y="3654046"/>
          <a:ext cx="5915025" cy="402063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4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5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مقام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عنوان جشنواره، مسابقه، رقابت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7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7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21493" y="953145"/>
            <a:ext cx="5259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گزارش جامع عملکـــرد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20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8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41" y="8265716"/>
            <a:ext cx="1888359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3492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827335"/>
            <a:ext cx="6852817" cy="5797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000" b="1" dirty="0" smtClean="0">
                <a:solidFill>
                  <a:prstClr val="white"/>
                </a:solidFill>
                <a:cs typeface="B Mitra" panose="00000400000000000000" pitchFamily="2" charset="-78"/>
              </a:rPr>
              <a:t>هیئت تحریریه و همکاران</a:t>
            </a: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43961"/>
            <a:ext cx="6852817" cy="670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07275" y="2753824"/>
            <a:ext cx="998145" cy="1055725"/>
            <a:chOff x="575409" y="1482031"/>
            <a:chExt cx="1375625" cy="1454981"/>
          </a:xfrm>
        </p:grpSpPr>
        <p:sp>
          <p:nvSpPr>
            <p:cNvPr id="31" name="Rectangle 30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726796" y="2753824"/>
            <a:ext cx="998145" cy="1055725"/>
            <a:chOff x="575409" y="1482031"/>
            <a:chExt cx="1375625" cy="1454981"/>
          </a:xfrm>
        </p:grpSpPr>
        <p:sp>
          <p:nvSpPr>
            <p:cNvPr id="59" name="Rectangle 58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984638" y="2753824"/>
            <a:ext cx="998145" cy="1055725"/>
            <a:chOff x="575409" y="1482031"/>
            <a:chExt cx="1375625" cy="1454981"/>
          </a:xfrm>
        </p:grpSpPr>
        <p:sp>
          <p:nvSpPr>
            <p:cNvPr id="67" name="Rectangle 66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4267846" y="2753824"/>
            <a:ext cx="998145" cy="1055725"/>
            <a:chOff x="575409" y="1482031"/>
            <a:chExt cx="1375625" cy="1454981"/>
          </a:xfrm>
        </p:grpSpPr>
        <p:sp>
          <p:nvSpPr>
            <p:cNvPr id="75" name="Rectangle 74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562437" y="2753036"/>
            <a:ext cx="3833402" cy="1879154"/>
            <a:chOff x="1562437" y="2839395"/>
            <a:chExt cx="3833402" cy="211302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529718" y="2753824"/>
            <a:ext cx="998145" cy="1055725"/>
            <a:chOff x="575409" y="1482031"/>
            <a:chExt cx="1375625" cy="1454981"/>
          </a:xfrm>
        </p:grpSpPr>
        <p:sp>
          <p:nvSpPr>
            <p:cNvPr id="83" name="Rectangle 82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9" name="Shape 820"/>
          <p:cNvSpPr/>
          <p:nvPr/>
        </p:nvSpPr>
        <p:spPr>
          <a:xfrm>
            <a:off x="215225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0" name="Shape 820"/>
          <p:cNvSpPr/>
          <p:nvPr/>
        </p:nvSpPr>
        <p:spPr>
          <a:xfrm>
            <a:off x="1537456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1" name="Shape 820"/>
          <p:cNvSpPr/>
          <p:nvPr/>
        </p:nvSpPr>
        <p:spPr>
          <a:xfrm>
            <a:off x="2792588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2" name="Shape 820"/>
          <p:cNvSpPr/>
          <p:nvPr/>
        </p:nvSpPr>
        <p:spPr>
          <a:xfrm>
            <a:off x="4046078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93" name="Shape 820"/>
          <p:cNvSpPr/>
          <p:nvPr/>
        </p:nvSpPr>
        <p:spPr>
          <a:xfrm>
            <a:off x="5337300" y="3892487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407275" y="4793340"/>
            <a:ext cx="998145" cy="1055725"/>
            <a:chOff x="575409" y="1482031"/>
            <a:chExt cx="1375625" cy="1454981"/>
          </a:xfrm>
        </p:grpSpPr>
        <p:sp>
          <p:nvSpPr>
            <p:cNvPr id="183" name="Rectangle 182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85" name="Rectangle 184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9" name="Group 188"/>
          <p:cNvGrpSpPr/>
          <p:nvPr/>
        </p:nvGrpSpPr>
        <p:grpSpPr>
          <a:xfrm>
            <a:off x="1726796" y="4793340"/>
            <a:ext cx="998145" cy="1055725"/>
            <a:chOff x="575409" y="1482031"/>
            <a:chExt cx="1375625" cy="1454981"/>
          </a:xfrm>
        </p:grpSpPr>
        <p:sp>
          <p:nvSpPr>
            <p:cNvPr id="190" name="Rectangle 189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2984638" y="4793340"/>
            <a:ext cx="998145" cy="1055725"/>
            <a:chOff x="575409" y="1482031"/>
            <a:chExt cx="1375625" cy="1454981"/>
          </a:xfrm>
        </p:grpSpPr>
        <p:sp>
          <p:nvSpPr>
            <p:cNvPr id="197" name="Rectangle 196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267846" y="4793340"/>
            <a:ext cx="998145" cy="1055725"/>
            <a:chOff x="575409" y="1482031"/>
            <a:chExt cx="1375625" cy="1454981"/>
          </a:xfrm>
        </p:grpSpPr>
        <p:sp>
          <p:nvSpPr>
            <p:cNvPr id="204" name="Rectangle 203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10" name="Group 209"/>
          <p:cNvGrpSpPr/>
          <p:nvPr/>
        </p:nvGrpSpPr>
        <p:grpSpPr>
          <a:xfrm>
            <a:off x="1562437" y="4792552"/>
            <a:ext cx="3833402" cy="1879154"/>
            <a:chOff x="1562437" y="2839395"/>
            <a:chExt cx="3833402" cy="2113027"/>
          </a:xfrm>
        </p:grpSpPr>
        <p:cxnSp>
          <p:nvCxnSpPr>
            <p:cNvPr id="211" name="Straight Connector 210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5529718" y="4793340"/>
            <a:ext cx="998145" cy="1055725"/>
            <a:chOff x="575409" y="1482031"/>
            <a:chExt cx="1375625" cy="1454981"/>
          </a:xfrm>
        </p:grpSpPr>
        <p:sp>
          <p:nvSpPr>
            <p:cNvPr id="216" name="Rectangle 215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7" name="Group 216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2" name="Shape 820"/>
          <p:cNvSpPr/>
          <p:nvPr/>
        </p:nvSpPr>
        <p:spPr>
          <a:xfrm>
            <a:off x="215225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3" name="Shape 820"/>
          <p:cNvSpPr/>
          <p:nvPr/>
        </p:nvSpPr>
        <p:spPr>
          <a:xfrm>
            <a:off x="1537456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4" name="Shape 820"/>
          <p:cNvSpPr/>
          <p:nvPr/>
        </p:nvSpPr>
        <p:spPr>
          <a:xfrm>
            <a:off x="2792588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5" name="Shape 820"/>
          <p:cNvSpPr/>
          <p:nvPr/>
        </p:nvSpPr>
        <p:spPr>
          <a:xfrm>
            <a:off x="4046078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26" name="Shape 820"/>
          <p:cNvSpPr/>
          <p:nvPr/>
        </p:nvSpPr>
        <p:spPr>
          <a:xfrm>
            <a:off x="5337300" y="5932003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grpSp>
        <p:nvGrpSpPr>
          <p:cNvPr id="227" name="Group 226"/>
          <p:cNvGrpSpPr/>
          <p:nvPr/>
        </p:nvGrpSpPr>
        <p:grpSpPr>
          <a:xfrm>
            <a:off x="407275" y="6828463"/>
            <a:ext cx="998145" cy="1055725"/>
            <a:chOff x="575409" y="1482031"/>
            <a:chExt cx="1375625" cy="1454981"/>
          </a:xfrm>
        </p:grpSpPr>
        <p:sp>
          <p:nvSpPr>
            <p:cNvPr id="228" name="Rectangle 227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1726796" y="6828463"/>
            <a:ext cx="998145" cy="1055725"/>
            <a:chOff x="575409" y="1482031"/>
            <a:chExt cx="1375625" cy="1454981"/>
          </a:xfrm>
        </p:grpSpPr>
        <p:sp>
          <p:nvSpPr>
            <p:cNvPr id="235" name="Rectangle 234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2984638" y="6828463"/>
            <a:ext cx="998145" cy="1055725"/>
            <a:chOff x="575409" y="1482031"/>
            <a:chExt cx="1375625" cy="1454981"/>
          </a:xfrm>
        </p:grpSpPr>
        <p:sp>
          <p:nvSpPr>
            <p:cNvPr id="242" name="Rectangle 241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48" name="Group 247"/>
          <p:cNvGrpSpPr/>
          <p:nvPr/>
        </p:nvGrpSpPr>
        <p:grpSpPr>
          <a:xfrm>
            <a:off x="4267846" y="6828463"/>
            <a:ext cx="998145" cy="1055725"/>
            <a:chOff x="575409" y="1482031"/>
            <a:chExt cx="1375625" cy="1454981"/>
          </a:xfrm>
        </p:grpSpPr>
        <p:sp>
          <p:nvSpPr>
            <p:cNvPr id="249" name="Rectangle 248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5" name="Group 254"/>
          <p:cNvGrpSpPr/>
          <p:nvPr/>
        </p:nvGrpSpPr>
        <p:grpSpPr>
          <a:xfrm>
            <a:off x="1562437" y="6827675"/>
            <a:ext cx="3833402" cy="1879154"/>
            <a:chOff x="1562437" y="2839395"/>
            <a:chExt cx="3833402" cy="2113027"/>
          </a:xfrm>
        </p:grpSpPr>
        <p:cxnSp>
          <p:nvCxnSpPr>
            <p:cNvPr id="256" name="Straight Connector 255"/>
            <p:cNvCxnSpPr/>
            <p:nvPr/>
          </p:nvCxnSpPr>
          <p:spPr>
            <a:xfrm>
              <a:off x="1562437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285478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4112631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5395839" y="2839395"/>
              <a:ext cx="0" cy="211302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5529718" y="6828463"/>
            <a:ext cx="998145" cy="1055725"/>
            <a:chOff x="575409" y="1482031"/>
            <a:chExt cx="1375625" cy="1454981"/>
          </a:xfrm>
        </p:grpSpPr>
        <p:sp>
          <p:nvSpPr>
            <p:cNvPr id="261" name="Rectangle 260"/>
            <p:cNvSpPr/>
            <p:nvPr/>
          </p:nvSpPr>
          <p:spPr>
            <a:xfrm>
              <a:off x="575410" y="1482031"/>
              <a:ext cx="1368152" cy="13681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575409" y="2876157"/>
              <a:ext cx="1375625" cy="60855"/>
              <a:chOff x="2055030" y="1463669"/>
              <a:chExt cx="2304256" cy="544908"/>
            </a:xfrm>
          </p:grpSpPr>
          <p:sp>
            <p:nvSpPr>
              <p:cNvPr id="263" name="Rectangle 262"/>
              <p:cNvSpPr/>
              <p:nvPr/>
            </p:nvSpPr>
            <p:spPr>
              <a:xfrm>
                <a:off x="2055030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2631094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3207158" y="1463669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3783222" y="1463670"/>
                <a:ext cx="576064" cy="5449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67" name="Shape 820"/>
          <p:cNvSpPr/>
          <p:nvPr/>
        </p:nvSpPr>
        <p:spPr>
          <a:xfrm>
            <a:off x="215225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68" name="Shape 820"/>
          <p:cNvSpPr/>
          <p:nvPr/>
        </p:nvSpPr>
        <p:spPr>
          <a:xfrm>
            <a:off x="1537456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69" name="Shape 820"/>
          <p:cNvSpPr/>
          <p:nvPr/>
        </p:nvSpPr>
        <p:spPr>
          <a:xfrm>
            <a:off x="2792588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70" name="Shape 820"/>
          <p:cNvSpPr/>
          <p:nvPr/>
        </p:nvSpPr>
        <p:spPr>
          <a:xfrm>
            <a:off x="4046078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271" name="Shape 820"/>
          <p:cNvSpPr/>
          <p:nvPr/>
        </p:nvSpPr>
        <p:spPr>
          <a:xfrm>
            <a:off x="5337300" y="7967126"/>
            <a:ext cx="1376824" cy="786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500" b="1" dirty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نام </a:t>
            </a:r>
            <a:r>
              <a:rPr lang="fa-IR" sz="1500" b="1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دانشجو</a:t>
            </a:r>
            <a:endParaRPr lang="en-US" sz="1500" b="1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مقطع تحصیلی</a:t>
            </a:r>
            <a:endParaRPr lang="fa-IR" sz="825" dirty="0">
              <a:latin typeface="Roboto"/>
              <a:ea typeface="Roboto"/>
              <a:cs typeface="B Mitra" panose="00000400000000000000" pitchFamily="2" charset="-78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1000" dirty="0" smtClean="0">
                <a:latin typeface="Roboto"/>
                <a:ea typeface="Roboto"/>
                <a:cs typeface="B Mitra" panose="00000400000000000000" pitchFamily="2" charset="-78"/>
                <a:sym typeface="Roboto"/>
              </a:rPr>
              <a:t>سمت</a:t>
            </a:r>
          </a:p>
        </p:txBody>
      </p:sp>
      <p:sp>
        <p:nvSpPr>
          <p:cNvPr id="148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03" y="121661"/>
            <a:ext cx="908774" cy="8877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73" y="121661"/>
            <a:ext cx="790757" cy="887762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903637" y="898856"/>
            <a:ext cx="52593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>
                <a:cs typeface="B Mitra" panose="00000400000000000000" pitchFamily="2" charset="-78"/>
              </a:rPr>
              <a:t>گزارش عملکـــرد </a:t>
            </a:r>
            <a:r>
              <a:rPr lang="fa-IR" sz="1600" b="1" dirty="0" smtClean="0">
                <a:cs typeface="B Mitra" panose="00000400000000000000" pitchFamily="2" charset="-78"/>
              </a:rPr>
              <a:t>در حوزه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تولیدات دیجیتال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/>
            <a:r>
              <a:rPr lang="fa-IR" sz="1600" b="1" dirty="0">
                <a:cs typeface="B Mitra" panose="00000400000000000000" pitchFamily="2" charset="-78"/>
              </a:rPr>
              <a:t>انجمن </a:t>
            </a:r>
            <a:r>
              <a:rPr lang="fa-IR" sz="1600" b="1" dirty="0" smtClean="0">
                <a:cs typeface="B Mitra" panose="00000400000000000000" pitchFamily="2" charset="-78"/>
              </a:rPr>
              <a:t>علمی </a:t>
            </a:r>
            <a:r>
              <a:rPr lang="fa-IR" sz="1600" b="1" dirty="0">
                <a:cs typeface="B Mitra" panose="00000400000000000000" pitchFamily="2" charset="-78"/>
              </a:rPr>
              <a:t>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.................</a:t>
            </a:r>
          </a:p>
          <a:p>
            <a:pPr algn="ctr"/>
            <a:r>
              <a:rPr lang="fa-IR" sz="16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سیزدهمین </a:t>
            </a:r>
            <a:r>
              <a:rPr lang="fa-IR" sz="1600" b="1" dirty="0" smtClean="0">
                <a:cs typeface="B Mitra" panose="00000400000000000000" pitchFamily="2" charset="-78"/>
              </a:rPr>
              <a:t>جشنواره </a:t>
            </a:r>
            <a:r>
              <a:rPr lang="fa-IR" sz="1600" b="1" dirty="0">
                <a:cs typeface="B Mitra" panose="00000400000000000000" pitchFamily="2" charset="-78"/>
              </a:rPr>
              <a:t>دانشگاهی حرکت</a:t>
            </a:r>
            <a:endParaRPr lang="en-US" sz="1600" dirty="0"/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7" y="152141"/>
            <a:ext cx="1109893" cy="941062"/>
          </a:xfrm>
          <a:prstGeom prst="rect">
            <a:avLst/>
          </a:prstGeom>
        </p:spPr>
      </p:pic>
      <p:sp>
        <p:nvSpPr>
          <p:cNvPr id="153" name="Rectangle 152"/>
          <p:cNvSpPr/>
          <p:nvPr/>
        </p:nvSpPr>
        <p:spPr>
          <a:xfrm>
            <a:off x="-16392" y="9197247"/>
            <a:ext cx="464705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154" name="8-Point Star 153"/>
          <p:cNvSpPr/>
          <p:nvPr/>
        </p:nvSpPr>
        <p:spPr>
          <a:xfrm>
            <a:off x="172853" y="9005860"/>
            <a:ext cx="457200" cy="457200"/>
          </a:xfrm>
          <a:prstGeom prst="star8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808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32320"/>
            <a:ext cx="6858000" cy="1227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327" y="9197654"/>
            <a:ext cx="4946760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327127" y="8969054"/>
            <a:ext cx="457200" cy="457200"/>
          </a:xfrm>
          <a:prstGeom prst="star8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1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2645" y="803161"/>
            <a:ext cx="448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گزارش عملکـــرد انجمن در حوزه نشر کتاب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انجمن علمی- دانشجویی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.......</a:t>
            </a:r>
            <a:endParaRPr lang="fa-IR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سیزدهمین</a:t>
            </a:r>
            <a:r>
              <a:rPr lang="fa-IR" sz="1600" b="1" dirty="0" smtClean="0">
                <a:cs typeface="B Nazanin" panose="00000400000000000000" pitchFamily="2" charset="-78"/>
              </a:rPr>
              <a:t> جشنواره </a:t>
            </a:r>
            <a:r>
              <a:rPr lang="fa-IR" sz="1600" b="1" dirty="0">
                <a:cs typeface="B Nazanin" panose="00000400000000000000" pitchFamily="2" charset="-78"/>
              </a:rPr>
              <a:t>دانشگاهی حرکت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" y="1801837"/>
            <a:ext cx="6852817" cy="54714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عنوان کتاب .......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43961"/>
            <a:ext cx="6852817" cy="6701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solidFill>
                <a:prstClr val="white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66974" y="6028678"/>
            <a:ext cx="12330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شناسنامه کتاب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494949"/>
              </a:solidFill>
              <a:effectLst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8278" y="8167703"/>
            <a:ext cx="577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en-US" sz="1100" dirty="0" smtClean="0">
                <a:cs typeface="B Zar" panose="00000400000000000000" pitchFamily="2" charset="-78"/>
              </a:rPr>
              <a:t>………………………………………………</a:t>
            </a:r>
            <a:endParaRPr lang="en-US" sz="1100" dirty="0">
              <a:cs typeface="B Zar" panose="00000400000000000000" pitchFamily="2" charset="-78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5204195" y="7784812"/>
            <a:ext cx="9172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600" b="1" i="0" u="none" strike="noStrike" cap="none" normalizeH="0" baseline="0" dirty="0" smtClean="0">
                <a:ln>
                  <a:noFill/>
                </a:ln>
                <a:solidFill>
                  <a:srgbClr val="45454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توضیحات:</a:t>
            </a:r>
            <a:endParaRPr kumimoji="0" lang="en-US" altLang="fa-IR" sz="400" b="0" i="0" u="none" strike="noStrike" cap="none" normalizeH="0" baseline="0" dirty="0" smtClean="0">
              <a:ln>
                <a:noFill/>
              </a:ln>
              <a:solidFill>
                <a:srgbClr val="454545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16693" y="6587588"/>
          <a:ext cx="5707845" cy="1026261"/>
        </p:xfrm>
        <a:graphic>
          <a:graphicData uri="http://schemas.openxmlformats.org/drawingml/2006/table">
            <a:tbl>
              <a:tblPr rtl="1" firstRow="1" firstCol="1" bandRow="1">
                <a:tableStyleId>{D03447BB-5D67-496B-8E87-E561075AD55C}</a:tableStyleId>
              </a:tblPr>
              <a:tblGrid>
                <a:gridCol w="11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7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نوع اثر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</a:rPr>
                        <a:t>تاریخ اخذ مجوز 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تاریخ انتشار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ناشر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متوسط تیراژ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5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انتخاب کنید.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82722" marR="8272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Shape 512"/>
          <p:cNvSpPr>
            <a:spLocks noGrp="1"/>
          </p:cNvSpPr>
          <p:nvPr>
            <p:ph type="pic" idx="2"/>
          </p:nvPr>
        </p:nvSpPr>
        <p:spPr>
          <a:xfrm>
            <a:off x="925853" y="2908802"/>
            <a:ext cx="4903448" cy="2915143"/>
          </a:xfrm>
          <a:prstGeom prst="roundRect">
            <a:avLst>
              <a:gd name="adj" fmla="val 820"/>
            </a:avLst>
          </a:prstGeom>
          <a:solidFill>
            <a:srgbClr val="454D57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192740"/>
            <a:ext cx="6858000" cy="1227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619" y="9179215"/>
            <a:ext cx="5284033" cy="4571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0" name="8-Point Star 19"/>
          <p:cNvSpPr/>
          <p:nvPr/>
        </p:nvSpPr>
        <p:spPr>
          <a:xfrm>
            <a:off x="217419" y="8950615"/>
            <a:ext cx="457200" cy="457200"/>
          </a:xfrm>
          <a:prstGeom prst="star8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endParaRPr lang="fa-IR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5" name="Shape 786"/>
          <p:cNvSpPr>
            <a:spLocks noGrp="1"/>
          </p:cNvSpPr>
          <p:nvPr>
            <p:ph type="pic" idx="3"/>
          </p:nvPr>
        </p:nvSpPr>
        <p:spPr>
          <a:xfrm>
            <a:off x="460672" y="4092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1" name="Rectangle 20"/>
          <p:cNvSpPr/>
          <p:nvPr/>
        </p:nvSpPr>
        <p:spPr>
          <a:xfrm>
            <a:off x="0" y="1368325"/>
            <a:ext cx="6852817" cy="467199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عنوان کتاب .......</a:t>
            </a: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894857"/>
            <a:ext cx="6852817" cy="6701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>
              <a:lnSpc>
                <a:spcPct val="150000"/>
              </a:lnSpc>
            </a:pPr>
            <a:endParaRPr lang="en-US" sz="24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97253" y="2357786"/>
            <a:ext cx="1322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1" i="0" u="none" strike="noStrike" cap="none" normalizeH="0" baseline="0" dirty="0" smtClean="0">
                <a:ln>
                  <a:noFill/>
                </a:ln>
                <a:solidFill>
                  <a:srgbClr val="132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نویسندگان</a:t>
            </a:r>
            <a:endParaRPr kumimoji="0" lang="en-US" altLang="fa-IR" sz="700" b="0" i="0" u="none" strike="noStrike" cap="none" normalizeH="0" baseline="0" dirty="0" smtClean="0">
              <a:ln>
                <a:noFill/>
              </a:ln>
              <a:solidFill>
                <a:srgbClr val="132F49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7870" y="2928430"/>
          <a:ext cx="5915024" cy="2463930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97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227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نویسندگان (به ترتیب)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نام و نام خانوادگی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مقطع / درجه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مسئولیت در انجمن علمی (درصورتيكه اثر توسط انجمن ارائه شده است)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اول]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[انتخاب کنید.]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[مسئولیت]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دوم]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[انتخاب کنید.]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[مسئولیت]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[نام و نام خانوادگی نویسنده سوم]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[انتخاب کنید.]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[مسئولیت]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572696" y="5674126"/>
            <a:ext cx="20473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400" b="1" i="0" u="none" strike="noStrike" cap="none" normalizeH="0" baseline="0" dirty="0" smtClean="0">
                <a:ln>
                  <a:noFill/>
                </a:ln>
                <a:solidFill>
                  <a:srgbClr val="132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سوابق و افتخارات</a:t>
            </a:r>
            <a:endParaRPr kumimoji="0" lang="en-US" altLang="fa-IR" sz="700" b="0" i="0" u="none" strike="noStrike" cap="none" normalizeH="0" baseline="0" dirty="0" smtClean="0">
              <a:ln>
                <a:noFill/>
              </a:ln>
              <a:solidFill>
                <a:srgbClr val="132F49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15872" y="6410299"/>
          <a:ext cx="5915024" cy="1888161"/>
        </p:xfrm>
        <a:graphic>
          <a:graphicData uri="http://schemas.openxmlformats.org/drawingml/2006/table">
            <a:tbl>
              <a:tblPr rtl="1" firstRow="1" firstCol="1" bandRow="1">
                <a:tableStyleId>{616DA210-FB5B-4158-B5E0-FEB733F419BA}</a:tableStyleId>
              </a:tblPr>
              <a:tblGrid>
                <a:gridCol w="197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2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مقام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عنوان جشنواره، مسابقه و 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توضیحات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10654" y="349646"/>
            <a:ext cx="448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گزارش عملکـــرد انجمن در حوزه نشر کتاب</a:t>
            </a:r>
          </a:p>
          <a:p>
            <a:pPr algn="ctr" rtl="1"/>
            <a:r>
              <a:rPr lang="fa-IR" sz="1600" b="1" dirty="0">
                <a:cs typeface="B Nazanin" panose="00000400000000000000" pitchFamily="2" charset="-78"/>
              </a:rPr>
              <a:t>انجمن </a:t>
            </a:r>
            <a:r>
              <a:rPr lang="fa-IR" sz="1600" b="1" dirty="0" smtClean="0">
                <a:cs typeface="B Nazanin" panose="00000400000000000000" pitchFamily="2" charset="-78"/>
              </a:rPr>
              <a:t>علمی </a:t>
            </a:r>
            <a:r>
              <a:rPr lang="fa-IR" sz="1600" b="1" dirty="0">
                <a:cs typeface="B Nazanin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...............</a:t>
            </a:r>
            <a:endParaRPr lang="fa-IR" sz="1600" b="1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سیزدهمین</a:t>
            </a:r>
            <a:r>
              <a:rPr lang="fa-IR" sz="1600" b="1" dirty="0" smtClean="0">
                <a:cs typeface="B Nazanin" panose="00000400000000000000" pitchFamily="2" charset="-78"/>
              </a:rPr>
              <a:t> جشنواره </a:t>
            </a:r>
            <a:r>
              <a:rPr lang="fa-IR" sz="1600" b="1" dirty="0">
                <a:cs typeface="B Nazanin" panose="00000400000000000000" pitchFamily="2" charset="-78"/>
              </a:rPr>
              <a:t>دانشگاهی حرکت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42" y="8516711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708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33303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90658" y="8914425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5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8031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4620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2083" y="9109173"/>
            <a:ext cx="4426114" cy="85003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3590775" y="2614612"/>
            <a:ext cx="28761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اعضای شورای مرکزی 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34090"/>
              </p:ext>
            </p:extLst>
          </p:nvPr>
        </p:nvGraphicFramePr>
        <p:xfrm>
          <a:off x="478586" y="3140839"/>
          <a:ext cx="5900829" cy="231179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33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81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نام و نام‌خانوادگي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سمت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مقطع تحصیلی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Zar" panose="00000400000000000000" pitchFamily="2" charset="-78"/>
                        </a:rPr>
                        <a:t>سال ورود به دانشگاه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spc="-40">
                          <a:effectLst/>
                          <a:cs typeface="B Zar" panose="00000400000000000000" pitchFamily="2" charset="-78"/>
                        </a:rPr>
                        <a:t>مدت فعاليت در انجمن علمی (سال)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Zar" panose="00000400000000000000" pitchFamily="2" charset="-78"/>
                        </a:rPr>
                        <a:t>پست الكترونيك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انتخاب کنید.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Shape 513"/>
          <p:cNvSpPr>
            <a:spLocks noGrp="1"/>
          </p:cNvSpPr>
          <p:nvPr>
            <p:ph type="pic" idx="3"/>
          </p:nvPr>
        </p:nvSpPr>
        <p:spPr>
          <a:xfrm>
            <a:off x="3068543" y="5594007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2314429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513"/>
          <p:cNvSpPr>
            <a:spLocks noGrp="1"/>
          </p:cNvSpPr>
          <p:nvPr>
            <p:ph type="pic" idx="3"/>
          </p:nvPr>
        </p:nvSpPr>
        <p:spPr>
          <a:xfrm>
            <a:off x="818593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3810265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2697717" y="6577754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819"/>
          <p:cNvSpPr/>
          <p:nvPr/>
        </p:nvSpPr>
        <p:spPr>
          <a:xfrm>
            <a:off x="3444519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4940355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1934898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819"/>
          <p:cNvSpPr/>
          <p:nvPr/>
        </p:nvSpPr>
        <p:spPr>
          <a:xfrm>
            <a:off x="452847" y="8080503"/>
            <a:ext cx="1664794" cy="5663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4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4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سمت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1124" y="707081"/>
            <a:ext cx="52593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جامع عملکـــرد</a:t>
            </a:r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4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5306101" y="709372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87" y="8669687"/>
            <a:ext cx="1804113" cy="10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2510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7207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286110" y="852130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6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72694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>
                <a:cs typeface="B Mitra" panose="00000400000000000000" pitchFamily="2" charset="-78"/>
              </a:rPr>
              <a:t>معرفی </a:t>
            </a:r>
            <a:r>
              <a:rPr lang="fa-IR" sz="2400" b="1" dirty="0" smtClean="0">
                <a:cs typeface="B Mitra" panose="00000400000000000000" pitchFamily="2" charset="-78"/>
              </a:rPr>
              <a:t>استاد مشاور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38589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721661" y="8749907"/>
            <a:ext cx="4199794" cy="45719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475905" y="2889858"/>
            <a:ext cx="9909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استاد مشاور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27" name="Shape 513"/>
          <p:cNvSpPr>
            <a:spLocks noGrp="1"/>
          </p:cNvSpPr>
          <p:nvPr>
            <p:ph type="pic" idx="3"/>
          </p:nvPr>
        </p:nvSpPr>
        <p:spPr>
          <a:xfrm>
            <a:off x="2962350" y="2989538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81938"/>
              </p:ext>
            </p:extLst>
          </p:nvPr>
        </p:nvGraphicFramePr>
        <p:xfrm>
          <a:off x="471489" y="4238939"/>
          <a:ext cx="5915024" cy="104916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971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376"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Zar" panose="00000400000000000000" pitchFamily="2" charset="-78"/>
                        </a:rPr>
                        <a:t>استاد مشاور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نام و نام خانوادگی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سوابق و مرتبه علمی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پست الکترونیک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39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cs typeface="B Zar" panose="000004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5567" marR="6556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4706465" y="5605874"/>
            <a:ext cx="1760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مشاورین </a:t>
            </a:r>
            <a:r>
              <a:rPr lang="fa-IR" sz="1600" b="1" dirty="0">
                <a:solidFill>
                  <a:srgbClr val="07C5A1"/>
                </a:solidFill>
                <a:cs typeface="B Zar" panose="00000400000000000000" pitchFamily="2" charset="-78"/>
              </a:rPr>
              <a:t>انجمن علمی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7176626"/>
            <a:ext cx="1132840" cy="10022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مرتبه علمی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پست الکترونیک</a:t>
            </a:r>
          </a:p>
          <a:p>
            <a:pPr lvl="0" algn="ctr" rtl="1">
              <a:lnSpc>
                <a:spcPct val="130000"/>
              </a:lnSpc>
              <a:buSzPct val="25000"/>
            </a:pPr>
            <a:r>
              <a:rPr lang="fa-IR" sz="825" dirty="0" smtClean="0">
                <a:latin typeface="Roboto"/>
                <a:ea typeface="Roboto"/>
                <a:cs typeface="Roboto"/>
                <a:sym typeface="Roboto"/>
              </a:rPr>
              <a:t>سوابق علمی</a:t>
            </a:r>
            <a:endParaRPr lang="en-US" sz="1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6147956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173" y="617865"/>
            <a:ext cx="52593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گزارش جامع عملکـــرد</a:t>
            </a:r>
            <a:endParaRPr lang="fa-IR" sz="16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6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6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44" y="8321890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2" y="-20620"/>
            <a:ext cx="6858000" cy="1227804"/>
          </a:xfrm>
          <a:prstGeom prst="rect">
            <a:avLst/>
          </a:prstGeom>
        </p:spPr>
      </p:pic>
      <p:sp>
        <p:nvSpPr>
          <p:cNvPr id="19" name="Shape 786"/>
          <p:cNvSpPr>
            <a:spLocks noGrp="1"/>
          </p:cNvSpPr>
          <p:nvPr>
            <p:ph type="pic" idx="3"/>
          </p:nvPr>
        </p:nvSpPr>
        <p:spPr>
          <a:xfrm>
            <a:off x="460672" y="211111"/>
            <a:ext cx="647311" cy="728249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000" dirty="0"/>
          </a:p>
        </p:txBody>
      </p:sp>
      <p:sp>
        <p:nvSpPr>
          <p:cNvPr id="20" name="8-Point Star 19"/>
          <p:cNvSpPr/>
          <p:nvPr/>
        </p:nvSpPr>
        <p:spPr>
          <a:xfrm>
            <a:off x="80625" y="8803947"/>
            <a:ext cx="457200" cy="457200"/>
          </a:xfrm>
          <a:prstGeom prst="star8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7</a:t>
            </a:r>
            <a:endParaRPr lang="fa-IR" b="1" dirty="0">
              <a:cs typeface="B Zar" panose="000004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" y="1528828"/>
            <a:ext cx="6858000" cy="614198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ctr" rtl="1">
              <a:lnSpc>
                <a:spcPct val="150000"/>
              </a:lnSpc>
            </a:pPr>
            <a:r>
              <a:rPr lang="fa-IR" sz="2400" b="1" dirty="0" smtClean="0">
                <a:cs typeface="B Mitra" panose="00000400000000000000" pitchFamily="2" charset="-78"/>
              </a:rPr>
              <a:t>معرفی</a:t>
            </a:r>
            <a:r>
              <a:rPr lang="en-US" sz="2400" b="1" dirty="0" smtClean="0">
                <a:cs typeface="B Mitra" panose="00000400000000000000" pitchFamily="2" charset="-78"/>
              </a:rPr>
              <a:t> </a:t>
            </a:r>
            <a:r>
              <a:rPr lang="fa-IR" sz="2400" b="1" dirty="0" smtClean="0">
                <a:cs typeface="B Mitra" panose="00000400000000000000" pitchFamily="2" charset="-78"/>
              </a:rPr>
              <a:t>سایر اعضای انجمن علمی- دانشجویی</a:t>
            </a:r>
            <a:endParaRPr lang="en-US" sz="2400" dirty="0">
              <a:cs typeface="B Mitra" panose="000004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187773"/>
            <a:ext cx="6858000" cy="67014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537825" y="9034321"/>
            <a:ext cx="4217055" cy="47866"/>
          </a:xfrm>
          <a:prstGeom prst="rect">
            <a:avLst/>
          </a:prstGeom>
          <a:solidFill>
            <a:srgbClr val="07C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1" algn="just" rtl="1">
              <a:lnSpc>
                <a:spcPct val="150000"/>
              </a:lnSpc>
            </a:pPr>
            <a:endParaRPr lang="en-US" sz="2000" dirty="0">
              <a:cs typeface="B Mitra" panose="00000400000000000000" pitchFamily="2" charset="-78"/>
            </a:endParaRP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5025462" y="2316729"/>
            <a:ext cx="14414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7C5A1"/>
                </a:solidFill>
                <a:cs typeface="B Zar" panose="00000400000000000000" pitchFamily="2" charset="-78"/>
              </a:rPr>
              <a:t>دانشجویان همکار</a:t>
            </a:r>
            <a:endParaRPr lang="en-US" sz="1600" b="1" dirty="0">
              <a:solidFill>
                <a:srgbClr val="07C5A1"/>
              </a:solidFill>
              <a:cs typeface="B Zar" panose="00000400000000000000" pitchFamily="2" charset="-78"/>
            </a:endParaRPr>
          </a:p>
        </p:txBody>
      </p:sp>
      <p:sp>
        <p:nvSpPr>
          <p:cNvPr id="30" name="Shape 819"/>
          <p:cNvSpPr/>
          <p:nvPr/>
        </p:nvSpPr>
        <p:spPr>
          <a:xfrm>
            <a:off x="74331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Shape 513"/>
          <p:cNvSpPr>
            <a:spLocks noGrp="1"/>
          </p:cNvSpPr>
          <p:nvPr>
            <p:ph type="pic" idx="3"/>
          </p:nvPr>
        </p:nvSpPr>
        <p:spPr>
          <a:xfrm>
            <a:off x="84982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7" name="Shape 819"/>
          <p:cNvSpPr/>
          <p:nvPr/>
        </p:nvSpPr>
        <p:spPr>
          <a:xfrm>
            <a:off x="21250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Shape 513"/>
          <p:cNvSpPr>
            <a:spLocks noGrp="1"/>
          </p:cNvSpPr>
          <p:nvPr>
            <p:ph type="pic" idx="3"/>
          </p:nvPr>
        </p:nvSpPr>
        <p:spPr>
          <a:xfrm>
            <a:off x="22315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9" name="Shape 819"/>
          <p:cNvSpPr/>
          <p:nvPr/>
        </p:nvSpPr>
        <p:spPr>
          <a:xfrm>
            <a:off x="3547470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Shape 513"/>
          <p:cNvSpPr>
            <a:spLocks noGrp="1"/>
          </p:cNvSpPr>
          <p:nvPr>
            <p:ph type="pic" idx="3"/>
          </p:nvPr>
        </p:nvSpPr>
        <p:spPr>
          <a:xfrm>
            <a:off x="3653982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1" name="Shape 819"/>
          <p:cNvSpPr/>
          <p:nvPr/>
        </p:nvSpPr>
        <p:spPr>
          <a:xfrm>
            <a:off x="4921455" y="374973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Shape 513"/>
          <p:cNvSpPr>
            <a:spLocks noGrp="1"/>
          </p:cNvSpPr>
          <p:nvPr>
            <p:ph type="pic" idx="3"/>
          </p:nvPr>
        </p:nvSpPr>
        <p:spPr>
          <a:xfrm>
            <a:off x="5027967" y="272106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4" name="Shape 819"/>
          <p:cNvSpPr/>
          <p:nvPr/>
        </p:nvSpPr>
        <p:spPr>
          <a:xfrm>
            <a:off x="74331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Shape 513"/>
          <p:cNvSpPr>
            <a:spLocks noGrp="1"/>
          </p:cNvSpPr>
          <p:nvPr>
            <p:ph type="pic" idx="3"/>
          </p:nvPr>
        </p:nvSpPr>
        <p:spPr>
          <a:xfrm>
            <a:off x="84982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6" name="Shape 819"/>
          <p:cNvSpPr/>
          <p:nvPr/>
        </p:nvSpPr>
        <p:spPr>
          <a:xfrm>
            <a:off x="21250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Shape 513"/>
          <p:cNvSpPr>
            <a:spLocks noGrp="1"/>
          </p:cNvSpPr>
          <p:nvPr>
            <p:ph type="pic" idx="3"/>
          </p:nvPr>
        </p:nvSpPr>
        <p:spPr>
          <a:xfrm>
            <a:off x="22315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9" name="Shape 819"/>
          <p:cNvSpPr/>
          <p:nvPr/>
        </p:nvSpPr>
        <p:spPr>
          <a:xfrm>
            <a:off x="3547470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Shape 513"/>
          <p:cNvSpPr>
            <a:spLocks noGrp="1"/>
          </p:cNvSpPr>
          <p:nvPr>
            <p:ph type="pic" idx="3"/>
          </p:nvPr>
        </p:nvSpPr>
        <p:spPr>
          <a:xfrm>
            <a:off x="3653982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2" name="Shape 819"/>
          <p:cNvSpPr/>
          <p:nvPr/>
        </p:nvSpPr>
        <p:spPr>
          <a:xfrm>
            <a:off x="4921455" y="5263575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Shape 513"/>
          <p:cNvSpPr>
            <a:spLocks noGrp="1"/>
          </p:cNvSpPr>
          <p:nvPr>
            <p:ph type="pic" idx="3"/>
          </p:nvPr>
        </p:nvSpPr>
        <p:spPr>
          <a:xfrm>
            <a:off x="5027967" y="4234905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34" name="Shape 819"/>
          <p:cNvSpPr/>
          <p:nvPr/>
        </p:nvSpPr>
        <p:spPr>
          <a:xfrm>
            <a:off x="74331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Shape 513"/>
          <p:cNvSpPr>
            <a:spLocks noGrp="1"/>
          </p:cNvSpPr>
          <p:nvPr>
            <p:ph type="pic" idx="3"/>
          </p:nvPr>
        </p:nvSpPr>
        <p:spPr>
          <a:xfrm>
            <a:off x="84982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5" name="Shape 819"/>
          <p:cNvSpPr/>
          <p:nvPr/>
        </p:nvSpPr>
        <p:spPr>
          <a:xfrm>
            <a:off x="21250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Shape 513"/>
          <p:cNvSpPr>
            <a:spLocks noGrp="1"/>
          </p:cNvSpPr>
          <p:nvPr>
            <p:ph type="pic" idx="3"/>
          </p:nvPr>
        </p:nvSpPr>
        <p:spPr>
          <a:xfrm>
            <a:off x="22315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7" name="Shape 819"/>
          <p:cNvSpPr/>
          <p:nvPr/>
        </p:nvSpPr>
        <p:spPr>
          <a:xfrm>
            <a:off x="3547470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Shape 513"/>
          <p:cNvSpPr>
            <a:spLocks noGrp="1"/>
          </p:cNvSpPr>
          <p:nvPr>
            <p:ph type="pic" idx="3"/>
          </p:nvPr>
        </p:nvSpPr>
        <p:spPr>
          <a:xfrm>
            <a:off x="3653982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49" name="Shape 819"/>
          <p:cNvSpPr/>
          <p:nvPr/>
        </p:nvSpPr>
        <p:spPr>
          <a:xfrm>
            <a:off x="4921455" y="6798994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Shape 513"/>
          <p:cNvSpPr>
            <a:spLocks noGrp="1"/>
          </p:cNvSpPr>
          <p:nvPr>
            <p:ph type="pic" idx="3"/>
          </p:nvPr>
        </p:nvSpPr>
        <p:spPr>
          <a:xfrm>
            <a:off x="5027967" y="5770324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1" name="Shape 819"/>
          <p:cNvSpPr/>
          <p:nvPr/>
        </p:nvSpPr>
        <p:spPr>
          <a:xfrm>
            <a:off x="743310" y="8301711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Shape 513"/>
          <p:cNvSpPr>
            <a:spLocks noGrp="1"/>
          </p:cNvSpPr>
          <p:nvPr>
            <p:ph type="pic" idx="3"/>
          </p:nvPr>
        </p:nvSpPr>
        <p:spPr>
          <a:xfrm>
            <a:off x="84982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3" name="Shape 819"/>
          <p:cNvSpPr/>
          <p:nvPr/>
        </p:nvSpPr>
        <p:spPr>
          <a:xfrm>
            <a:off x="21250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Shape 513"/>
          <p:cNvSpPr>
            <a:spLocks noGrp="1"/>
          </p:cNvSpPr>
          <p:nvPr>
            <p:ph type="pic" idx="3"/>
          </p:nvPr>
        </p:nvSpPr>
        <p:spPr>
          <a:xfrm>
            <a:off x="22315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5" name="Shape 819"/>
          <p:cNvSpPr/>
          <p:nvPr/>
        </p:nvSpPr>
        <p:spPr>
          <a:xfrm>
            <a:off x="3547470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Shape 513"/>
          <p:cNvSpPr>
            <a:spLocks noGrp="1"/>
          </p:cNvSpPr>
          <p:nvPr>
            <p:ph type="pic" idx="3"/>
          </p:nvPr>
        </p:nvSpPr>
        <p:spPr>
          <a:xfrm>
            <a:off x="3653982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57" name="Shape 819"/>
          <p:cNvSpPr/>
          <p:nvPr/>
        </p:nvSpPr>
        <p:spPr>
          <a:xfrm>
            <a:off x="4921455" y="8312352"/>
            <a:ext cx="1132840" cy="3214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30000"/>
              </a:lnSpc>
              <a:buSzPct val="25000"/>
            </a:pPr>
            <a:r>
              <a:rPr lang="fa-IR" sz="1200" b="1" dirty="0" smtClean="0">
                <a:latin typeface="Roboto"/>
                <a:ea typeface="Roboto"/>
                <a:cs typeface="Roboto"/>
                <a:sym typeface="Roboto"/>
              </a:rPr>
              <a:t>نام و نام خانوادگی</a:t>
            </a:r>
            <a:endParaRPr lang="en-US" sz="12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Shape 513"/>
          <p:cNvSpPr>
            <a:spLocks noGrp="1"/>
          </p:cNvSpPr>
          <p:nvPr>
            <p:ph type="pic" idx="3"/>
          </p:nvPr>
        </p:nvSpPr>
        <p:spPr>
          <a:xfrm>
            <a:off x="5027967" y="7283682"/>
            <a:ext cx="933302" cy="102867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2933" y="495945"/>
            <a:ext cx="5259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B Mitra" panose="00000400000000000000" pitchFamily="2" charset="-78"/>
              </a:rPr>
              <a:t>گزارش جامع عملکـــرد</a:t>
            </a:r>
            <a:endParaRPr lang="fa-IR" sz="14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sz="1400" b="1" dirty="0">
                <a:cs typeface="B Mitra" panose="00000400000000000000" pitchFamily="2" charset="-78"/>
              </a:rPr>
              <a:t>انجمن علمی- دانشجویی </a:t>
            </a:r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نام انجمن علمی</a:t>
            </a:r>
          </a:p>
          <a:p>
            <a:pPr algn="ctr" rtl="1"/>
            <a:r>
              <a:rPr lang="fa-IR" sz="1400" b="1" dirty="0">
                <a:solidFill>
                  <a:srgbClr val="FF0000"/>
                </a:solidFill>
                <a:cs typeface="B Mitra" panose="00000400000000000000" pitchFamily="2" charset="-78"/>
              </a:rPr>
              <a:t>سیزدهمین جشنواره دانشگاهی حرکت</a:t>
            </a:r>
          </a:p>
          <a:p>
            <a:pPr algn="ctr" rtl="1"/>
            <a:endParaRPr lang="fa-IR" b="1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473079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725"/>
            <a:ext cx="6858000" cy="5389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8103" y="5341447"/>
            <a:ext cx="3232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3955" y="3059941"/>
            <a:ext cx="1675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63" y="181621"/>
            <a:ext cx="908774" cy="808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3" y="181621"/>
            <a:ext cx="790757" cy="8877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776" y="1269039"/>
            <a:ext cx="52187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>
                <a:cs typeface="B Mitra" panose="00000400000000000000" pitchFamily="2" charset="-78"/>
              </a:rPr>
              <a:t>گزارش </a:t>
            </a:r>
            <a:r>
              <a:rPr lang="fa-IR" b="1" dirty="0" smtClean="0">
                <a:cs typeface="B Mitra" panose="00000400000000000000" pitchFamily="2" charset="-78"/>
              </a:rPr>
              <a:t>عملکـــرد انجمن در حوزه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فعالیت آموزشی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>
                <a:cs typeface="B Mitra" panose="00000400000000000000" pitchFamily="2" charset="-78"/>
              </a:rPr>
              <a:t>انجمن </a:t>
            </a:r>
            <a:r>
              <a:rPr lang="fa-IR" b="1" dirty="0" smtClean="0">
                <a:cs typeface="B Mitra" panose="00000400000000000000" pitchFamily="2" charset="-78"/>
              </a:rPr>
              <a:t>علمی </a:t>
            </a:r>
            <a:r>
              <a:rPr lang="fa-IR" b="1" dirty="0">
                <a:cs typeface="B Mitra" panose="00000400000000000000" pitchFamily="2" charset="-78"/>
              </a:rPr>
              <a:t>دانشجویی </a:t>
            </a:r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.............</a:t>
            </a:r>
            <a:endParaRPr lang="fa-IR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C00000"/>
                </a:solidFill>
                <a:cs typeface="B Mitra" panose="00000400000000000000" pitchFamily="2" charset="-78"/>
              </a:rPr>
              <a:t>سیزدهمین</a:t>
            </a:r>
            <a:r>
              <a:rPr lang="fa-IR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cs typeface="B Mitra" panose="00000400000000000000" pitchFamily="2" charset="-78"/>
              </a:rPr>
              <a:t>جشنواره </a:t>
            </a:r>
            <a:r>
              <a:rPr lang="fa-IR" b="1" dirty="0">
                <a:cs typeface="B Mitra" panose="00000400000000000000" pitchFamily="2" charset="-78"/>
              </a:rPr>
              <a:t>دانشگاهی حرکت</a:t>
            </a:r>
          </a:p>
          <a:p>
            <a:pPr algn="ctr" rtl="1"/>
            <a:endParaRPr lang="fa-IR" sz="2000" b="1" dirty="0">
              <a:solidFill>
                <a:srgbClr val="FFFF00"/>
              </a:solidFill>
              <a:cs typeface="B Mitra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7" y="181621"/>
            <a:ext cx="1109893" cy="9410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081" y="294468"/>
            <a:ext cx="1007390" cy="7749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50800" tIns="50800" rIns="50800" bIns="50800" numCol="1" rtlCol="0" anchor="ctr">
            <a:noAutofit/>
          </a:bodyPr>
          <a:lstStyle/>
          <a:p>
            <a:pPr algn="ctr"/>
            <a:r>
              <a:rPr lang="fa-IR" sz="1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  <a:sym typeface="Helvetica Light"/>
              </a:rPr>
              <a:t>لوگو انجمن</a:t>
            </a:r>
            <a:endParaRPr lang="en-US" sz="1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59677" y="4953000"/>
            <a:ext cx="2855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rgbClr val="C00000"/>
                </a:solidFill>
                <a:cs typeface="B Mitra" panose="00000400000000000000" pitchFamily="2" charset="-78"/>
              </a:rPr>
              <a:t>عنوان دوره</a:t>
            </a: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  <a:p>
            <a:pPr marL="285750" indent="-285750" algn="ctr" rtl="1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C00000"/>
              </a:solidFill>
              <a:cs typeface="B Mitra" panose="00000400000000000000" pitchFamily="2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9" y="8676134"/>
            <a:ext cx="2022307" cy="11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700" cap="flat">
          <a:solidFill>
            <a:schemeClr val="accent5"/>
          </a:solidFill>
          <a:miter lim="400000"/>
        </a:ln>
        <a:effectLst/>
      </a:spPr>
      <a:bodyPr wrap="square" lIns="50800" tIns="50800" rIns="50800" bIns="50800" numCol="1" anchor="ctr">
        <a:noAutofit/>
      </a:bodyPr>
      <a:lstStyle>
        <a:defPPr>
          <a:defRPr sz="3200">
            <a:solidFill>
              <a:srgbClr val="FFFFFF"/>
            </a:solidFill>
            <a:latin typeface="+mn-lt"/>
            <a:ea typeface="+mn-ea"/>
            <a:cs typeface="+mn-cs"/>
            <a:sym typeface="Helvetica Ligh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2756</Words>
  <Application>Microsoft Office PowerPoint</Application>
  <PresentationFormat>A4 Paper (210x297 mm)</PresentationFormat>
  <Paragraphs>936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76" baseType="lpstr">
      <vt:lpstr>Arial</vt:lpstr>
      <vt:lpstr>B Jadid</vt:lpstr>
      <vt:lpstr>B Lotus</vt:lpstr>
      <vt:lpstr>B Mitra</vt:lpstr>
      <vt:lpstr>B Nazanin</vt:lpstr>
      <vt:lpstr>B Sina</vt:lpstr>
      <vt:lpstr>B Titr</vt:lpstr>
      <vt:lpstr>B Yekan</vt:lpstr>
      <vt:lpstr>B Zar</vt:lpstr>
      <vt:lpstr>Calibri</vt:lpstr>
      <vt:lpstr>Calibri Light</vt:lpstr>
      <vt:lpstr>Fira Sans Book</vt:lpstr>
      <vt:lpstr>FontAwesome</vt:lpstr>
      <vt:lpstr>Helvetica Light</vt:lpstr>
      <vt:lpstr>Lato</vt:lpstr>
      <vt:lpstr>MS Mincho</vt:lpstr>
      <vt:lpstr>Roboto</vt:lpstr>
      <vt:lpstr>Roboto Condensed</vt:lpstr>
      <vt:lpstr>Ruda</vt:lpstr>
      <vt:lpstr>Source Sans Pro Black</vt:lpstr>
      <vt:lpstr>Times New Roman</vt:lpstr>
      <vt:lpstr>U.S. 101</vt:lpstr>
      <vt:lpstr>wm_Shekasteh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mo77</cp:lastModifiedBy>
  <cp:revision>509</cp:revision>
  <cp:lastPrinted>2016-06-18T07:11:26Z</cp:lastPrinted>
  <dcterms:created xsi:type="dcterms:W3CDTF">2016-06-14T09:18:07Z</dcterms:created>
  <dcterms:modified xsi:type="dcterms:W3CDTF">2023-07-27T12:43:59Z</dcterms:modified>
</cp:coreProperties>
</file>