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5" r:id="rId2"/>
    <p:sldId id="261" r:id="rId3"/>
    <p:sldId id="263" r:id="rId4"/>
    <p:sldId id="313" r:id="rId5"/>
    <p:sldId id="351" r:id="rId6"/>
    <p:sldId id="352" r:id="rId7"/>
    <p:sldId id="353" r:id="rId8"/>
    <p:sldId id="354" r:id="rId9"/>
    <p:sldId id="356" r:id="rId10"/>
    <p:sldId id="283" r:id="rId11"/>
    <p:sldId id="296" r:id="rId12"/>
    <p:sldId id="264" r:id="rId13"/>
    <p:sldId id="265" r:id="rId14"/>
    <p:sldId id="266" r:id="rId15"/>
    <p:sldId id="400" r:id="rId16"/>
    <p:sldId id="401" r:id="rId17"/>
    <p:sldId id="395" r:id="rId18"/>
    <p:sldId id="396" r:id="rId19"/>
    <p:sldId id="397" r:id="rId20"/>
    <p:sldId id="398" r:id="rId21"/>
    <p:sldId id="399" r:id="rId22"/>
    <p:sldId id="403" r:id="rId23"/>
  </p:sldIdLst>
  <p:sldSz cx="6858000" cy="9906000" type="A4"/>
  <p:notesSz cx="7302500" cy="9588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1F3"/>
    <a:srgbClr val="009999"/>
    <a:srgbClr val="00B5C0"/>
    <a:srgbClr val="37CEDF"/>
    <a:srgbClr val="60D9E6"/>
    <a:srgbClr val="9DE2FF"/>
    <a:srgbClr val="FFFEEE"/>
    <a:srgbClr val="FFEEB7"/>
    <a:srgbClr val="FFDC68"/>
    <a:srgbClr val="FF8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434" autoAdjust="0"/>
  </p:normalViewPr>
  <p:slideViewPr>
    <p:cSldViewPr snapToGrid="0">
      <p:cViewPr varScale="1">
        <p:scale>
          <a:sx n="48" d="100"/>
          <a:sy n="48" d="100"/>
        </p:scale>
        <p:origin x="2388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6393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D7492986-915F-40F6-BEEC-CD3A01EA420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6393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ED1E5AA9-8606-4FA7-AB12-3838332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6393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F7F748CC-0BF6-4EDC-B4EC-CBF1EC44B1B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1198563"/>
            <a:ext cx="2238375" cy="3235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466"/>
            <a:ext cx="5842000" cy="3775472"/>
          </a:xfrm>
          <a:prstGeom prst="rect">
            <a:avLst/>
          </a:prstGeom>
        </p:spPr>
        <p:txBody>
          <a:bodyPr vert="horz" lIns="96515" tIns="48257" rIns="96515" bIns="482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6393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42B6B199-5267-42DB-AB18-2C6DB653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7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7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9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(3)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952619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3"/>
          </p:nvPr>
        </p:nvSpPr>
        <p:spPr>
          <a:xfrm>
            <a:off x="3020284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4"/>
          </p:nvPr>
        </p:nvSpPr>
        <p:spPr>
          <a:xfrm>
            <a:off x="5087949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276482" y="9447389"/>
            <a:ext cx="301467" cy="788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9197A0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9197A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11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olio #7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4" cy="527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7F8F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4796167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F7F8FD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F7F8F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5510989" y="5998684"/>
            <a:ext cx="768368" cy="2366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pic" idx="2"/>
          </p:nvPr>
        </p:nvSpPr>
        <p:spPr>
          <a:xfrm>
            <a:off x="578644" y="3632199"/>
            <a:ext cx="2057399" cy="2351024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3"/>
          </p:nvPr>
        </p:nvSpPr>
        <p:spPr>
          <a:xfrm>
            <a:off x="2650330" y="3632199"/>
            <a:ext cx="1296161" cy="4728464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4"/>
          </p:nvPr>
        </p:nvSpPr>
        <p:spPr>
          <a:xfrm>
            <a:off x="3962103" y="3632890"/>
            <a:ext cx="2319718" cy="2337816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5"/>
          </p:nvPr>
        </p:nvSpPr>
        <p:spPr>
          <a:xfrm>
            <a:off x="3962103" y="5999324"/>
            <a:ext cx="1532762" cy="2364232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6"/>
          </p:nvPr>
        </p:nvSpPr>
        <p:spPr>
          <a:xfrm>
            <a:off x="1611808" y="6014684"/>
            <a:ext cx="1023557" cy="2351024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7"/>
          </p:nvPr>
        </p:nvSpPr>
        <p:spPr>
          <a:xfrm>
            <a:off x="578644" y="6014684"/>
            <a:ext cx="1018412" cy="2351024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74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34" y="181621"/>
            <a:ext cx="908774" cy="80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19" y="122492"/>
            <a:ext cx="790757" cy="887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07782"/>
            <a:ext cx="6858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Mitra" panose="00000400000000000000" pitchFamily="2" charset="-78"/>
              </a:rPr>
              <a:t>گزارش </a:t>
            </a:r>
            <a:r>
              <a:rPr lang="fa-IR" sz="2400" b="1" dirty="0" smtClean="0">
                <a:cs typeface="B Mitra" panose="00000400000000000000" pitchFamily="2" charset="-78"/>
              </a:rPr>
              <a:t>عملکرد </a:t>
            </a:r>
            <a:r>
              <a:rPr lang="fa-IR" sz="2400" b="1" dirty="0">
                <a:cs typeface="B Mitra" panose="00000400000000000000" pitchFamily="2" charset="-78"/>
              </a:rPr>
              <a:t>انجمن </a:t>
            </a:r>
            <a:r>
              <a:rPr lang="fa-IR" sz="2400" b="1" dirty="0" smtClean="0">
                <a:cs typeface="B Mitra" panose="00000400000000000000" pitchFamily="2" charset="-78"/>
              </a:rPr>
              <a:t>علمی </a:t>
            </a:r>
            <a:r>
              <a:rPr lang="fa-IR" sz="2400" b="1" dirty="0">
                <a:cs typeface="B Mitra" panose="00000400000000000000" pitchFamily="2" charset="-78"/>
              </a:rPr>
              <a:t>دانشجویی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2400" b="1" dirty="0" smtClean="0">
                <a:cs typeface="B Mitra" panose="00000400000000000000" pitchFamily="2" charset="-78"/>
              </a:rPr>
              <a:t>در حوزه </a:t>
            </a:r>
            <a:r>
              <a:rPr lang="fa-IR" sz="2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6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1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" y="85437"/>
            <a:ext cx="1109893" cy="9410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5199" y="213355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>
            <a:off x="139485" y="3251537"/>
            <a:ext cx="6495323" cy="5340444"/>
          </a:xfrm>
          <a:prstGeom prst="snip2SameRect">
            <a:avLst/>
          </a:prstGeom>
          <a:solidFill>
            <a:schemeClr val="bg1"/>
          </a:solidFill>
          <a:ln w="12700" cap="flat">
            <a:solidFill>
              <a:srgbClr val="4FC9B5"/>
            </a:solidFill>
            <a:miter lim="4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2060"/>
            </a:outerShdw>
          </a:effectLst>
        </p:spPr>
        <p:txBody>
          <a:bodyPr wrap="square" lIns="50800" tIns="50800" rIns="50800" bIns="50800" numCol="1" rtlCol="0" anchor="ctr">
            <a:noAutofit/>
          </a:bodyPr>
          <a:lstStyle/>
          <a:p>
            <a:pPr algn="ctr" rtl="1"/>
            <a:endParaRPr lang="en-US" sz="1200" dirty="0">
              <a:solidFill>
                <a:srgbClr val="FF0000"/>
              </a:solidFill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78" y="5071384"/>
            <a:ext cx="3031030" cy="3210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84" y="5071384"/>
            <a:ext cx="3264337" cy="3210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5199" y="3555584"/>
            <a:ext cx="6178019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sz="1450" b="1" dirty="0" smtClean="0">
              <a:solidFill>
                <a:srgbClr val="FF0000"/>
              </a:solidFill>
              <a:cs typeface="B Nazanin" panose="00000400000000000000" pitchFamily="2" charset="-78"/>
              <a:sym typeface="Helvetica Light"/>
            </a:endParaRPr>
          </a:p>
          <a:p>
            <a:pPr algn="ctr" rtl="1"/>
            <a:r>
              <a:rPr lang="fa-IR" sz="2000" b="1" u="sng" dirty="0" smtClean="0">
                <a:solidFill>
                  <a:srgbClr val="FF0000"/>
                </a:solidFill>
                <a:cs typeface="B Nazanin" panose="00000400000000000000" pitchFamily="2" charset="-78"/>
                <a:sym typeface="Helvetica Light"/>
              </a:rPr>
              <a:t>تمامی فعالیت های انجمن که در قالب های زیر برگزار شده است:</a:t>
            </a:r>
            <a:endParaRPr lang="en-US" sz="2000" b="1" u="sng" dirty="0" smtClean="0">
              <a:solidFill>
                <a:srgbClr val="FF0000"/>
              </a:solidFill>
              <a:cs typeface="B Nazanin" panose="00000400000000000000" pitchFamily="2" charset="-78"/>
              <a:sym typeface="Helvetica Light"/>
            </a:endParaRPr>
          </a:p>
          <a:p>
            <a:pPr algn="ctr" rtl="1"/>
            <a:endParaRPr lang="fa-IR" sz="2000" dirty="0" smtClean="0">
              <a:solidFill>
                <a:srgbClr val="FF0000"/>
              </a:solidFill>
              <a:cs typeface="B Nazanin" panose="00000400000000000000" pitchFamily="2" charset="-78"/>
              <a:sym typeface="Helvetica Light"/>
            </a:endParaRPr>
          </a:p>
          <a:p>
            <a:pPr algn="ctr" rtl="1"/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  <a:sym typeface="Helvetica Light"/>
              </a:rPr>
              <a:t> </a:t>
            </a:r>
            <a:r>
              <a:rPr lang="fa-IR" sz="2000" dirty="0" smtClean="0">
                <a:cs typeface="B Nazanin" panose="00000400000000000000" pitchFamily="2" charset="-78"/>
                <a:sym typeface="Helvetica Light"/>
              </a:rPr>
              <a:t>(کارگاه ها، کلاس</a:t>
            </a:r>
            <a:r>
              <a:rPr lang="en-US" sz="2000" dirty="0" smtClean="0">
                <a:cs typeface="B Nazanin" panose="00000400000000000000" pitchFamily="2" charset="-78"/>
                <a:sym typeface="Helvetica Light"/>
              </a:rPr>
              <a:t> </a:t>
            </a:r>
            <a:r>
              <a:rPr lang="fa-IR" sz="2000" dirty="0" smtClean="0">
                <a:cs typeface="B Nazanin" panose="00000400000000000000" pitchFamily="2" charset="-78"/>
                <a:sym typeface="Helvetica Light"/>
              </a:rPr>
              <a:t>ها، دوره های آموزشی علمی تخصصی و بازدیدها) </a:t>
            </a:r>
            <a:endParaRPr lang="en-US" sz="2000" dirty="0">
              <a:cs typeface="B Nazanin" panose="00000400000000000000" pitchFamily="2" charset="-78"/>
              <a:sym typeface="Helvetica Light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07" y="8772041"/>
            <a:ext cx="2138027" cy="10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6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380"/>
            <a:ext cx="6858000" cy="1227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678561"/>
            <a:ext cx="6858000" cy="718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434379"/>
            <a:ext cx="6858000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53" y="8863232"/>
            <a:ext cx="447294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01651"/>
              </p:ext>
            </p:extLst>
          </p:nvPr>
        </p:nvGraphicFramePr>
        <p:xfrm>
          <a:off x="290190" y="2743201"/>
          <a:ext cx="6231107" cy="5508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3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7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355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6285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Lotus" panose="00000400000000000000" pitchFamily="2" charset="-78"/>
                        </a:rPr>
                        <a:t>و .... 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2111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3" name="8-Point Star 12"/>
          <p:cNvSpPr/>
          <p:nvPr/>
        </p:nvSpPr>
        <p:spPr>
          <a:xfrm>
            <a:off x="172852" y="8511540"/>
            <a:ext cx="688207" cy="6010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10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896495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3" y="8537072"/>
            <a:ext cx="1770325" cy="11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380"/>
            <a:ext cx="6858000" cy="1227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654211"/>
            <a:ext cx="6858000" cy="9109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فعالیت‌های آموزشی</a:t>
            </a:r>
          </a:p>
          <a:p>
            <a:pPr marL="266700" algn="ctr" rtl="1"/>
            <a:r>
              <a:rPr lang="fa-IR" b="1" dirty="0" smtClean="0">
                <a:cs typeface="B Mitra" panose="00000400000000000000" pitchFamily="2" charset="-78"/>
              </a:rPr>
              <a:t>(</a:t>
            </a:r>
            <a:r>
              <a:rPr lang="fa-IR" b="1" dirty="0">
                <a:cs typeface="B Mitra" panose="00000400000000000000" pitchFamily="2" charset="-78"/>
              </a:rPr>
              <a:t>کارگاه ها، کلاس ها و دوره های آموزش علمی و </a:t>
            </a:r>
            <a:r>
              <a:rPr lang="fa-IR" b="1" dirty="0" smtClean="0">
                <a:cs typeface="B Mitra" panose="00000400000000000000" pitchFamily="2" charset="-78"/>
              </a:rPr>
              <a:t>تخصصی)</a:t>
            </a:r>
            <a:endParaRPr lang="en-US" sz="1600" b="1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586779"/>
            <a:ext cx="6858000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800099" y="8967122"/>
            <a:ext cx="443724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22635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" name="Rectangle 11"/>
          <p:cNvSpPr/>
          <p:nvPr/>
        </p:nvSpPr>
        <p:spPr>
          <a:xfrm>
            <a:off x="302197" y="3274142"/>
            <a:ext cx="6155222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3" y="282650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76201" y="8640099"/>
            <a:ext cx="723900" cy="640425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896495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81" y="8443637"/>
            <a:ext cx="1770325" cy="11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-8158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21632" y="1806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505732" y="3647873"/>
            <a:ext cx="2850782" cy="1215000"/>
            <a:chOff x="301733" y="3050906"/>
            <a:chExt cx="2762099" cy="1127619"/>
          </a:xfrm>
        </p:grpSpPr>
        <p:grpSp>
          <p:nvGrpSpPr>
            <p:cNvPr id="75" name="Group 74"/>
            <p:cNvGrpSpPr/>
            <p:nvPr/>
          </p:nvGrpSpPr>
          <p:grpSpPr>
            <a:xfrm>
              <a:off x="301733" y="3050906"/>
              <a:ext cx="2762099" cy="1127619"/>
              <a:chOff x="962074" y="3130380"/>
              <a:chExt cx="3264305" cy="1360526"/>
            </a:xfrm>
          </p:grpSpPr>
          <p:sp>
            <p:nvSpPr>
              <p:cNvPr id="77" name="Content Placeholder 2"/>
              <p:cNvSpPr txBox="1">
                <a:spLocks noChangeAspect="1"/>
              </p:cNvSpPr>
              <p:nvPr/>
            </p:nvSpPr>
            <p:spPr>
              <a:xfrm>
                <a:off x="2471376" y="3284623"/>
                <a:ext cx="1755003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rtl="1">
                  <a:buNone/>
                </a:pPr>
                <a:r>
                  <a:rPr lang="fa-IR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نام مدرس</a:t>
                </a:r>
                <a:endParaRPr lang="en-US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962074" y="3130380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79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" name="TextBox 75"/>
            <p:cNvSpPr txBox="1"/>
            <p:nvPr/>
          </p:nvSpPr>
          <p:spPr>
            <a:xfrm>
              <a:off x="1565192" y="3591569"/>
              <a:ext cx="1408845" cy="42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b="1" dirty="0" smtClean="0">
                  <a:cs typeface="B Zar" panose="00000400000000000000" pitchFamily="2" charset="-78"/>
                </a:rPr>
                <a:t>عضو هیئت علمی یا...؟</a:t>
              </a:r>
            </a:p>
            <a:p>
              <a:pPr algn="r" rtl="1"/>
              <a:endParaRPr lang="en-US" sz="1200" b="1" dirty="0">
                <a:cs typeface="B Zar" panose="00000400000000000000" pitchFamily="2" charset="-78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0" y="1666245"/>
            <a:ext cx="6878893" cy="8558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558977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510208" y="3660718"/>
            <a:ext cx="2884051" cy="2283970"/>
            <a:chOff x="3049543" y="2763089"/>
            <a:chExt cx="3982476" cy="4735440"/>
          </a:xfrm>
        </p:grpSpPr>
        <p:sp>
          <p:nvSpPr>
            <p:cNvPr id="86" name="Rounded Rectangle 85"/>
            <p:cNvSpPr/>
            <p:nvPr/>
          </p:nvSpPr>
          <p:spPr>
            <a:xfrm>
              <a:off x="3072931" y="3095903"/>
              <a:ext cx="3676437" cy="4402626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049543" y="3692585"/>
              <a:ext cx="3558894" cy="1084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endParaRPr lang="fa-IR" sz="1400" dirty="0" smtClean="0">
                <a:cs typeface="B Lotus" panose="00000400000000000000" pitchFamily="2" charset="-78"/>
              </a:endParaRPr>
            </a:p>
            <a:p>
              <a:pPr lvl="0" algn="r" rtl="1"/>
              <a:r>
                <a:rPr lang="fa-IR" sz="1400" dirty="0" smtClean="0">
                  <a:cs typeface="B Lotus" panose="00000400000000000000" pitchFamily="2" charset="-78"/>
                </a:rPr>
                <a:t>عنوان کارگاه</a:t>
              </a:r>
              <a:endParaRPr lang="en-US" sz="1400" dirty="0">
                <a:cs typeface="B Lotus" panose="00000400000000000000" pitchFamily="2" charset="-78"/>
              </a:endParaRPr>
            </a:p>
          </p:txBody>
        </p:sp>
        <p:sp>
          <p:nvSpPr>
            <p:cNvPr id="88" name="Sev02"/>
            <p:cNvSpPr/>
            <p:nvPr/>
          </p:nvSpPr>
          <p:spPr>
            <a:xfrm>
              <a:off x="5013782" y="2763089"/>
              <a:ext cx="2018237" cy="5612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سرفصل کارگاه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134994" y="2694606"/>
            <a:ext cx="344843" cy="333858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0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1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5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7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8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9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0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1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2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3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</p:grpSp>
      <p:sp>
        <p:nvSpPr>
          <p:cNvPr id="104" name="AutoShape 32"/>
          <p:cNvSpPr>
            <a:spLocks/>
          </p:cNvSpPr>
          <p:nvPr/>
        </p:nvSpPr>
        <p:spPr bwMode="auto">
          <a:xfrm>
            <a:off x="4235947" y="2694606"/>
            <a:ext cx="411108" cy="339504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839994" y="2738906"/>
            <a:ext cx="229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cs typeface="B Mitra" panose="00000400000000000000" pitchFamily="2" charset="-78"/>
              </a:rPr>
              <a:t>تاریخ </a:t>
            </a:r>
            <a:r>
              <a:rPr lang="fa-IR" sz="1400" b="1" dirty="0" smtClean="0">
                <a:cs typeface="B Mitra" panose="00000400000000000000" pitchFamily="2" charset="-78"/>
              </a:rPr>
              <a:t>برگزاری: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35946" y="2740936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cs typeface="B Mitra" panose="00000400000000000000" pitchFamily="2" charset="-78"/>
              </a:rPr>
              <a:t>مخاطبان: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-178067" y="2692226"/>
            <a:ext cx="154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>
                <a:cs typeface="B Mitra" panose="00000400000000000000" pitchFamily="2" charset="-78"/>
              </a:rPr>
              <a:t>وسعت</a:t>
            </a:r>
            <a:r>
              <a:rPr lang="fa-IR" sz="1400" b="1" dirty="0" smtClean="0">
                <a:cs typeface="B Mitra" panose="00000400000000000000" pitchFamily="2" charset="-78"/>
              </a:rPr>
              <a:t>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31" y="2704626"/>
            <a:ext cx="366109" cy="366109"/>
          </a:xfrm>
          <a:prstGeom prst="rect">
            <a:avLst/>
          </a:prstGeom>
        </p:spPr>
      </p:pic>
      <p:grpSp>
        <p:nvGrpSpPr>
          <p:cNvPr id="111" name="Group 110"/>
          <p:cNvGrpSpPr/>
          <p:nvPr/>
        </p:nvGrpSpPr>
        <p:grpSpPr>
          <a:xfrm>
            <a:off x="505732" y="5292768"/>
            <a:ext cx="2562588" cy="686770"/>
            <a:chOff x="3072930" y="2699274"/>
            <a:chExt cx="3959088" cy="2113444"/>
          </a:xfrm>
        </p:grpSpPr>
        <p:sp>
          <p:nvSpPr>
            <p:cNvPr id="112" name="Rounded Rectangle 111"/>
            <p:cNvSpPr/>
            <p:nvPr/>
          </p:nvSpPr>
          <p:spPr>
            <a:xfrm>
              <a:off x="3072930" y="3095910"/>
              <a:ext cx="3676437" cy="1716808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207891" y="3379477"/>
              <a:ext cx="3387299" cy="1325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r>
                <a:rPr lang="fa-IR" sz="1050" b="1" dirty="0">
                  <a:cs typeface="B Lotus" panose="00000400000000000000" pitchFamily="2" charset="-78"/>
                </a:rPr>
                <a:t>دانشجویان دانشگاه علامه </a:t>
              </a:r>
              <a:r>
                <a:rPr lang="fa-IR" sz="1050" b="1" dirty="0" smtClean="0">
                  <a:cs typeface="B Lotus" panose="00000400000000000000" pitchFamily="2" charset="-78"/>
                </a:rPr>
                <a:t>طباطبائی:   سایردانشجویان: </a:t>
              </a:r>
              <a:endParaRPr lang="en-US" sz="1050" b="1" dirty="0">
                <a:cs typeface="B Lotus" panose="00000400000000000000" pitchFamily="2" charset="-78"/>
              </a:endParaRPr>
            </a:p>
          </p:txBody>
        </p:sp>
        <p:sp>
          <p:nvSpPr>
            <p:cNvPr id="114" name="Sev02"/>
            <p:cNvSpPr/>
            <p:nvPr/>
          </p:nvSpPr>
          <p:spPr>
            <a:xfrm>
              <a:off x="5289242" y="2699274"/>
              <a:ext cx="1742776" cy="73127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هزینه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336408" y="6238830"/>
            <a:ext cx="3060000" cy="1129071"/>
            <a:chOff x="3072930" y="2805443"/>
            <a:chExt cx="3959088" cy="1839314"/>
          </a:xfrm>
        </p:grpSpPr>
        <p:sp>
          <p:nvSpPr>
            <p:cNvPr id="116" name="Rounded Rectangle 115"/>
            <p:cNvSpPr/>
            <p:nvPr/>
          </p:nvSpPr>
          <p:spPr>
            <a:xfrm>
              <a:off x="3072930" y="3095906"/>
              <a:ext cx="3676438" cy="1548851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089915" y="3379477"/>
              <a:ext cx="3676867" cy="451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rtl="1"/>
              <a:r>
                <a:rPr lang="fa-IR" sz="1200" dirty="0" smtClean="0">
                  <a:cs typeface="B Lotus" panose="00000400000000000000" pitchFamily="2" charset="-78"/>
                </a:rPr>
                <a:t>لیست حامیان برگزار کنده کارگاه</a:t>
              </a:r>
              <a:endParaRPr lang="en-US" sz="1200" dirty="0">
                <a:cs typeface="B Lotus" panose="00000400000000000000" pitchFamily="2" charset="-78"/>
              </a:endParaRPr>
            </a:p>
          </p:txBody>
        </p:sp>
        <p:sp>
          <p:nvSpPr>
            <p:cNvPr id="118" name="Sev02"/>
            <p:cNvSpPr/>
            <p:nvPr/>
          </p:nvSpPr>
          <p:spPr>
            <a:xfrm>
              <a:off x="5289242" y="2805443"/>
              <a:ext cx="1742776" cy="51893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حامیان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5732" y="6233193"/>
            <a:ext cx="2562588" cy="1124742"/>
            <a:chOff x="3072930" y="2624331"/>
            <a:chExt cx="4017309" cy="4163767"/>
          </a:xfrm>
        </p:grpSpPr>
        <p:sp>
          <p:nvSpPr>
            <p:cNvPr id="120" name="Rounded Rectangle 119"/>
            <p:cNvSpPr/>
            <p:nvPr/>
          </p:nvSpPr>
          <p:spPr>
            <a:xfrm>
              <a:off x="3072930" y="3167666"/>
              <a:ext cx="3676437" cy="3620432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207890" y="4006719"/>
              <a:ext cx="3558894" cy="2164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r>
                <a:rPr lang="fa-IR" sz="1200" dirty="0" smtClean="0">
                  <a:cs typeface="B Lotus" panose="00000400000000000000" pitchFamily="2" charset="-78"/>
                </a:rPr>
                <a:t>درصورت موجود نام همکاران</a:t>
              </a:r>
            </a:p>
            <a:p>
              <a:pPr lvl="0" algn="r" rtl="1"/>
              <a:endParaRPr lang="en-US" sz="2000" dirty="0">
                <a:cs typeface="B Lotus" panose="00000400000000000000" pitchFamily="2" charset="-78"/>
              </a:endParaRPr>
            </a:p>
          </p:txBody>
        </p:sp>
        <p:sp>
          <p:nvSpPr>
            <p:cNvPr id="122" name="Sev02"/>
            <p:cNvSpPr/>
            <p:nvPr/>
          </p:nvSpPr>
          <p:spPr>
            <a:xfrm>
              <a:off x="5285361" y="2624331"/>
              <a:ext cx="1804878" cy="108667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همکاران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5732" y="7620204"/>
            <a:ext cx="5752266" cy="855464"/>
            <a:chOff x="505732" y="6395711"/>
            <a:chExt cx="5752266" cy="855464"/>
          </a:xfrm>
        </p:grpSpPr>
        <p:sp>
          <p:nvSpPr>
            <p:cNvPr id="124" name="Rounded Rectangle 123"/>
            <p:cNvSpPr/>
            <p:nvPr/>
          </p:nvSpPr>
          <p:spPr>
            <a:xfrm>
              <a:off x="505732" y="6489262"/>
              <a:ext cx="5683835" cy="761913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Sev02"/>
            <p:cNvSpPr/>
            <p:nvPr/>
          </p:nvSpPr>
          <p:spPr>
            <a:xfrm>
              <a:off x="4910997" y="6395711"/>
              <a:ext cx="1347001" cy="31855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4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همکاران اجرایی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05732" y="6477663"/>
              <a:ext cx="5514068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                       تیم اجرایی دانشجوی با ذکر نام های دانشجویان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0" y="3174152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30053" y="9006652"/>
            <a:ext cx="435744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30771" y="2749626"/>
            <a:ext cx="99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>
                <a:cs typeface="B Mitra" panose="00000400000000000000" pitchFamily="2" charset="-78"/>
              </a:rPr>
              <a:t> </a:t>
            </a:r>
            <a:r>
              <a:rPr lang="fa-IR" sz="1400" b="1" dirty="0" smtClean="0">
                <a:cs typeface="B Mitra" panose="00000400000000000000" pitchFamily="2" charset="-78"/>
              </a:rPr>
              <a:t>چند ساعته: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63" name="8-Point Star 62"/>
          <p:cNvSpPr/>
          <p:nvPr/>
        </p:nvSpPr>
        <p:spPr>
          <a:xfrm>
            <a:off x="0" y="8807740"/>
            <a:ext cx="630053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12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" y="896495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07" y="8605912"/>
            <a:ext cx="1770325" cy="10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27" grpId="0" animBg="1"/>
      <p:bldP spid="1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110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1653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82" name="Rectangle 81"/>
          <p:cNvSpPr/>
          <p:nvPr/>
        </p:nvSpPr>
        <p:spPr>
          <a:xfrm>
            <a:off x="0" y="1544302"/>
            <a:ext cx="6878893" cy="5375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152647"/>
            <a:ext cx="6878893" cy="64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505732" y="2509520"/>
            <a:ext cx="5813766" cy="6038904"/>
          </a:xfrm>
          <a:prstGeom prst="roundRect">
            <a:avLst>
              <a:gd name="adj" fmla="val 5551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Sev02"/>
          <p:cNvSpPr/>
          <p:nvPr/>
        </p:nvSpPr>
        <p:spPr>
          <a:xfrm>
            <a:off x="2501913" y="2356932"/>
            <a:ext cx="1711398" cy="30787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bg1"/>
                </a:solidFill>
                <a:latin typeface="FontAwesome" pitchFamily="2" charset="0"/>
                <a:cs typeface="B Yekan" panose="00000400000000000000" pitchFamily="2" charset="-78"/>
              </a:rPr>
              <a:t>شرح مختصرکارگاه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76851" y="2551162"/>
            <a:ext cx="565259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053" y="9044657"/>
            <a:ext cx="429006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14300" y="8807740"/>
            <a:ext cx="67056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896495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5" y="8590066"/>
            <a:ext cx="1770325" cy="10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" y="-81580"/>
            <a:ext cx="6858000" cy="122780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578644" y="2797036"/>
            <a:ext cx="2057399" cy="3186188"/>
          </a:xfrm>
        </p:spPr>
      </p:sp>
      <p:sp>
        <p:nvSpPr>
          <p:cNvPr id="4" name="Picture Placeholder 3"/>
          <p:cNvSpPr>
            <a:spLocks noGrp="1"/>
          </p:cNvSpPr>
          <p:nvPr>
            <p:ph type="pic" idx="3"/>
          </p:nvPr>
        </p:nvSpPr>
        <p:spPr>
          <a:xfrm>
            <a:off x="2650330" y="2797035"/>
            <a:ext cx="1296161" cy="5563628"/>
          </a:xfrm>
        </p:spPr>
      </p:sp>
      <p:sp>
        <p:nvSpPr>
          <p:cNvPr id="5" name="Picture Placeholder 4"/>
          <p:cNvSpPr>
            <a:spLocks noGrp="1"/>
          </p:cNvSpPr>
          <p:nvPr>
            <p:ph type="pic" idx="4"/>
          </p:nvPr>
        </p:nvSpPr>
        <p:spPr>
          <a:xfrm>
            <a:off x="3962103" y="2797035"/>
            <a:ext cx="2319718" cy="3173671"/>
          </a:xfrm>
        </p:spPr>
      </p:sp>
      <p:sp>
        <p:nvSpPr>
          <p:cNvPr id="6" name="Picture Placeholder 5"/>
          <p:cNvSpPr>
            <a:spLocks noGrp="1"/>
          </p:cNvSpPr>
          <p:nvPr>
            <p:ph type="pic" idx="5"/>
          </p:nvPr>
        </p:nvSpPr>
        <p:spPr>
          <a:xfrm>
            <a:off x="3962103" y="5999324"/>
            <a:ext cx="2319718" cy="2364232"/>
          </a:xfrm>
        </p:spPr>
      </p:sp>
      <p:sp>
        <p:nvSpPr>
          <p:cNvPr id="7" name="Picture Placeholder 6"/>
          <p:cNvSpPr>
            <a:spLocks noGrp="1"/>
          </p:cNvSpPr>
          <p:nvPr>
            <p:ph type="pic" idx="6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7"/>
          </p:nvPr>
        </p:nvSpPr>
        <p:spPr/>
      </p:sp>
      <p:sp>
        <p:nvSpPr>
          <p:cNvPr id="82" name="Rectangle 81"/>
          <p:cNvSpPr/>
          <p:nvPr/>
        </p:nvSpPr>
        <p:spPr>
          <a:xfrm>
            <a:off x="0" y="1513821"/>
            <a:ext cx="6878893" cy="5561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122167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63" y="2189181"/>
            <a:ext cx="6879056" cy="58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گزارش تصویری</a:t>
            </a:r>
            <a:endParaRPr lang="en-US" sz="2500" dirty="0" smtClean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71" y="155257"/>
            <a:ext cx="646232" cy="72548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8983887"/>
            <a:ext cx="464705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9" name="8-Point Star 28"/>
          <p:cNvSpPr/>
          <p:nvPr/>
        </p:nvSpPr>
        <p:spPr>
          <a:xfrm>
            <a:off x="172853" y="8807740"/>
            <a:ext cx="595334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14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93" y="741643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5" y="8570563"/>
            <a:ext cx="1770325" cy="10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5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079"/>
            <a:ext cx="6858000" cy="5637484"/>
          </a:xfrm>
          <a:prstGeom prst="rect">
            <a:avLst/>
          </a:prstGeom>
        </p:spPr>
      </p:pic>
      <p:sp>
        <p:nvSpPr>
          <p:cNvPr id="3" name="Shape 786"/>
          <p:cNvSpPr>
            <a:spLocks noGrp="1"/>
          </p:cNvSpPr>
          <p:nvPr>
            <p:ph type="pic" idx="3"/>
          </p:nvPr>
        </p:nvSpPr>
        <p:spPr>
          <a:xfrm>
            <a:off x="250206" y="45397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364501"/>
            <a:ext cx="908774" cy="808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75" y="296079"/>
            <a:ext cx="790757" cy="886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" y="406794"/>
            <a:ext cx="1047031" cy="8877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59053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( بازدیدهای علمی 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50" y="8787568"/>
            <a:ext cx="1770325" cy="11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178406"/>
            <a:ext cx="6858000" cy="661070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889949"/>
            <a:ext cx="6858000" cy="53403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451981"/>
              </p:ext>
            </p:extLst>
          </p:nvPr>
        </p:nvGraphicFramePr>
        <p:xfrm>
          <a:off x="809837" y="3405248"/>
          <a:ext cx="5261510" cy="2497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1683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7" name="Rectangle 1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69129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64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181621"/>
            <a:ext cx="908774" cy="887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3" y="181621"/>
            <a:ext cx="790757" cy="8877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7" y="227341"/>
            <a:ext cx="1109893" cy="94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1094646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( بازدیدهای علمی )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5" y="8568728"/>
            <a:ext cx="1770325" cy="11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06" y="4034254"/>
            <a:ext cx="6868006" cy="4655953"/>
          </a:xfrm>
          <a:prstGeom prst="rect">
            <a:avLst/>
          </a:prstGeom>
          <a:solidFill>
            <a:srgbClr val="00B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1683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1934883"/>
            <a:ext cx="6852817" cy="577145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بازید علمی 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548891"/>
            <a:ext cx="6852817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09655" y="2758960"/>
            <a:ext cx="409421" cy="396379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8" name="AutoShape 32"/>
          <p:cNvSpPr>
            <a:spLocks/>
          </p:cNvSpPr>
          <p:nvPr/>
        </p:nvSpPr>
        <p:spPr bwMode="auto">
          <a:xfrm>
            <a:off x="2049655" y="2704102"/>
            <a:ext cx="546405" cy="451236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09655" y="2803261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تاریخ برگزاری 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9654" y="2775833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تعداد مخاطبان850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-163" y="3652382"/>
            <a:ext cx="68429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 smtClean="0">
                <a:solidFill>
                  <a:srgbClr val="36A9B7"/>
                </a:solidFill>
                <a:cs typeface="B Titr" panose="00000700000000000000" pitchFamily="2" charset="-78"/>
              </a:rPr>
              <a:t>اهداف</a:t>
            </a:r>
            <a:endParaRPr lang="en-GB" sz="2400" b="1" dirty="0">
              <a:solidFill>
                <a:srgbClr val="36A9B7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0006" y="3327844"/>
            <a:ext cx="6868006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2" name="Shape 540"/>
          <p:cNvSpPr/>
          <p:nvPr/>
        </p:nvSpPr>
        <p:spPr>
          <a:xfrm>
            <a:off x="2985391" y="4573667"/>
            <a:ext cx="582133" cy="5821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42"/>
          <p:cNvSpPr/>
          <p:nvPr/>
        </p:nvSpPr>
        <p:spPr>
          <a:xfrm>
            <a:off x="2985391" y="5598879"/>
            <a:ext cx="582133" cy="5821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3"/>
          <p:cNvSpPr/>
          <p:nvPr/>
        </p:nvSpPr>
        <p:spPr>
          <a:xfrm>
            <a:off x="2985391" y="7111352"/>
            <a:ext cx="582133" cy="5821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44"/>
          <p:cNvSpPr/>
          <p:nvPr/>
        </p:nvSpPr>
        <p:spPr>
          <a:xfrm>
            <a:off x="5836943" y="4573667"/>
            <a:ext cx="582133" cy="5821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45"/>
          <p:cNvSpPr/>
          <p:nvPr/>
        </p:nvSpPr>
        <p:spPr>
          <a:xfrm>
            <a:off x="5836943" y="5598879"/>
            <a:ext cx="582133" cy="5821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46"/>
          <p:cNvSpPr/>
          <p:nvPr/>
        </p:nvSpPr>
        <p:spPr>
          <a:xfrm>
            <a:off x="5836943" y="7111352"/>
            <a:ext cx="582133" cy="5821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5922630" y="4705142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3061984" y="471574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02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3061984" y="573605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04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99510" y="4670020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1480" y="4705142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58" name="Text Placeholder 3"/>
          <p:cNvSpPr txBox="1">
            <a:spLocks/>
          </p:cNvSpPr>
          <p:nvPr/>
        </p:nvSpPr>
        <p:spPr>
          <a:xfrm>
            <a:off x="5926467" y="573605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3061984" y="7235625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06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5926467" y="7235625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05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9510" y="5721568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99510" y="7235625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1480" y="5708148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" y="7235625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6" name="8-Point Star 65"/>
          <p:cNvSpPr/>
          <p:nvPr/>
        </p:nvSpPr>
        <p:spPr>
          <a:xfrm>
            <a:off x="172852" y="9005860"/>
            <a:ext cx="672687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65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23" y="181621"/>
            <a:ext cx="908774" cy="88776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93" y="181621"/>
            <a:ext cx="790757" cy="88776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7" y="257821"/>
            <a:ext cx="1109893" cy="94106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86" y="8712079"/>
            <a:ext cx="1770325" cy="109656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0433" y="784626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( بازدیدهای علمی ) </a:t>
            </a:r>
          </a:p>
        </p:txBody>
      </p:sp>
    </p:spTree>
    <p:extLst>
      <p:ext uri="{BB962C8B-B14F-4D97-AF65-F5344CB8AC3E}">
        <p14:creationId xmlns:p14="http://schemas.microsoft.com/office/powerpoint/2010/main" val="12815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1" grpId="0"/>
      <p:bldP spid="42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869325"/>
            <a:ext cx="6867239" cy="498376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>
                <a:solidFill>
                  <a:prstClr val="white"/>
                </a:solidFill>
                <a:cs typeface="B Mitra" panose="00000400000000000000" pitchFamily="2" charset="-78"/>
              </a:rPr>
              <a:t>عنوان بازید علمی 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397710"/>
            <a:ext cx="6867239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9076" y="2598265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200" dirty="0" smtClean="0">
                <a:solidFill>
                  <a:srgbClr val="36A9B7"/>
                </a:solidFill>
                <a:cs typeface="B Titr" panose="00000700000000000000" pitchFamily="2" charset="-78"/>
              </a:rPr>
              <a:t>ضرورت و جزئیات فعالیت</a:t>
            </a:r>
            <a:endParaRPr lang="en-US" sz="22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7" name="Shape 786"/>
          <p:cNvSpPr>
            <a:spLocks noGrp="1"/>
          </p:cNvSpPr>
          <p:nvPr>
            <p:ph type="pic" idx="3"/>
          </p:nvPr>
        </p:nvSpPr>
        <p:spPr>
          <a:xfrm>
            <a:off x="157638" y="102176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394993" y="3153682"/>
            <a:ext cx="334925" cy="5159476"/>
            <a:chOff x="3194982" y="2555240"/>
            <a:chExt cx="334925" cy="5159476"/>
          </a:xfrm>
        </p:grpSpPr>
        <p:cxnSp>
          <p:nvCxnSpPr>
            <p:cNvPr id="39" name="Shape 505"/>
            <p:cNvCxnSpPr/>
            <p:nvPr/>
          </p:nvCxnSpPr>
          <p:spPr>
            <a:xfrm>
              <a:off x="3362446" y="2555240"/>
              <a:ext cx="0" cy="4886751"/>
            </a:xfrm>
            <a:prstGeom prst="straightConnector1">
              <a:avLst/>
            </a:prstGeom>
            <a:noFill/>
            <a:ln w="9525" cap="flat" cmpd="sng">
              <a:solidFill>
                <a:srgbClr val="919BA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0" name="Shape 506"/>
            <p:cNvSpPr/>
            <p:nvPr/>
          </p:nvSpPr>
          <p:spPr>
            <a:xfrm>
              <a:off x="3326561" y="4748233"/>
              <a:ext cx="71770" cy="7177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rgbClr val="919BA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509"/>
            <p:cNvSpPr/>
            <p:nvPr/>
          </p:nvSpPr>
          <p:spPr>
            <a:xfrm>
              <a:off x="3194982" y="7379791"/>
              <a:ext cx="334925" cy="3349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510"/>
            <p:cNvSpPr/>
            <p:nvPr/>
          </p:nvSpPr>
          <p:spPr>
            <a:xfrm>
              <a:off x="3279246" y="7463262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Shape 492"/>
          <p:cNvSpPr/>
          <p:nvPr/>
        </p:nvSpPr>
        <p:spPr>
          <a:xfrm>
            <a:off x="3898106" y="7277876"/>
            <a:ext cx="429398" cy="4293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93"/>
          <p:cNvSpPr/>
          <p:nvPr/>
        </p:nvSpPr>
        <p:spPr>
          <a:xfrm>
            <a:off x="4551913" y="7277876"/>
            <a:ext cx="429398" cy="42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94"/>
          <p:cNvSpPr/>
          <p:nvPr/>
        </p:nvSpPr>
        <p:spPr>
          <a:xfrm>
            <a:off x="5205720" y="7277265"/>
            <a:ext cx="429398" cy="42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95"/>
          <p:cNvSpPr/>
          <p:nvPr/>
        </p:nvSpPr>
        <p:spPr>
          <a:xfrm>
            <a:off x="5859525" y="7277265"/>
            <a:ext cx="429398" cy="42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96"/>
          <p:cNvSpPr/>
          <p:nvPr/>
        </p:nvSpPr>
        <p:spPr>
          <a:xfrm>
            <a:off x="4032776" y="7414313"/>
            <a:ext cx="160057" cy="1553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195" y="14642"/>
                </a:moveTo>
                <a:cubicBezTo>
                  <a:pt x="114121" y="12857"/>
                  <a:pt x="103054" y="4285"/>
                  <a:pt x="100979" y="2500"/>
                </a:cubicBezTo>
                <a:cubicBezTo>
                  <a:pt x="98904" y="357"/>
                  <a:pt x="95792" y="0"/>
                  <a:pt x="93371" y="0"/>
                </a:cubicBezTo>
                <a:cubicBezTo>
                  <a:pt x="26974" y="0"/>
                  <a:pt x="26974" y="0"/>
                  <a:pt x="26974" y="0"/>
                </a:cubicBezTo>
                <a:cubicBezTo>
                  <a:pt x="24553" y="0"/>
                  <a:pt x="21095" y="357"/>
                  <a:pt x="19020" y="2500"/>
                </a:cubicBezTo>
                <a:cubicBezTo>
                  <a:pt x="16945" y="4285"/>
                  <a:pt x="5878" y="12857"/>
                  <a:pt x="3804" y="14642"/>
                </a:cubicBezTo>
                <a:cubicBezTo>
                  <a:pt x="1729" y="16428"/>
                  <a:pt x="0" y="19285"/>
                  <a:pt x="691" y="23214"/>
                </a:cubicBezTo>
                <a:cubicBezTo>
                  <a:pt x="1383" y="27142"/>
                  <a:pt x="14178" y="116071"/>
                  <a:pt x="14178" y="116071"/>
                </a:cubicBezTo>
                <a:cubicBezTo>
                  <a:pt x="14870" y="118214"/>
                  <a:pt x="17291" y="120000"/>
                  <a:pt x="19711" y="120000"/>
                </a:cubicBezTo>
                <a:cubicBezTo>
                  <a:pt x="100634" y="120000"/>
                  <a:pt x="100634" y="120000"/>
                  <a:pt x="100634" y="120000"/>
                </a:cubicBezTo>
                <a:cubicBezTo>
                  <a:pt x="103054" y="120000"/>
                  <a:pt x="105475" y="118214"/>
                  <a:pt x="106167" y="116071"/>
                </a:cubicBezTo>
                <a:cubicBezTo>
                  <a:pt x="106167" y="116071"/>
                  <a:pt x="118962" y="27142"/>
                  <a:pt x="119308" y="23214"/>
                </a:cubicBezTo>
                <a:cubicBezTo>
                  <a:pt x="120000" y="19285"/>
                  <a:pt x="118270" y="16428"/>
                  <a:pt x="116195" y="14642"/>
                </a:cubicBezTo>
                <a:close/>
                <a:moveTo>
                  <a:pt x="60172" y="76785"/>
                </a:moveTo>
                <a:cubicBezTo>
                  <a:pt x="37694" y="76785"/>
                  <a:pt x="32853" y="43928"/>
                  <a:pt x="31815" y="37142"/>
                </a:cubicBezTo>
                <a:cubicBezTo>
                  <a:pt x="44610" y="37142"/>
                  <a:pt x="44610" y="37142"/>
                  <a:pt x="44610" y="37142"/>
                </a:cubicBezTo>
                <a:cubicBezTo>
                  <a:pt x="46340" y="47142"/>
                  <a:pt x="50835" y="63928"/>
                  <a:pt x="60172" y="63928"/>
                </a:cubicBezTo>
                <a:cubicBezTo>
                  <a:pt x="69510" y="63928"/>
                  <a:pt x="73659" y="47142"/>
                  <a:pt x="75734" y="37142"/>
                </a:cubicBezTo>
                <a:cubicBezTo>
                  <a:pt x="88530" y="37142"/>
                  <a:pt x="88530" y="37142"/>
                  <a:pt x="88530" y="37142"/>
                </a:cubicBezTo>
                <a:cubicBezTo>
                  <a:pt x="87492" y="43928"/>
                  <a:pt x="82651" y="76785"/>
                  <a:pt x="60172" y="76785"/>
                </a:cubicBezTo>
                <a:close/>
                <a:moveTo>
                  <a:pt x="11412" y="24285"/>
                </a:moveTo>
                <a:cubicBezTo>
                  <a:pt x="26628" y="7857"/>
                  <a:pt x="26628" y="7857"/>
                  <a:pt x="26628" y="7857"/>
                </a:cubicBezTo>
                <a:cubicBezTo>
                  <a:pt x="93371" y="7857"/>
                  <a:pt x="93371" y="7857"/>
                  <a:pt x="93371" y="7857"/>
                </a:cubicBezTo>
                <a:cubicBezTo>
                  <a:pt x="108933" y="24285"/>
                  <a:pt x="108933" y="24285"/>
                  <a:pt x="108933" y="24285"/>
                </a:cubicBezTo>
                <a:lnTo>
                  <a:pt x="11412" y="242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97"/>
          <p:cNvSpPr/>
          <p:nvPr/>
        </p:nvSpPr>
        <p:spPr>
          <a:xfrm>
            <a:off x="4673905" y="7405415"/>
            <a:ext cx="185412" cy="174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686" y="39267"/>
                </a:moveTo>
                <a:cubicBezTo>
                  <a:pt x="90447" y="4083"/>
                  <a:pt x="90447" y="4083"/>
                  <a:pt x="90447" y="4083"/>
                </a:cubicBezTo>
                <a:cubicBezTo>
                  <a:pt x="89552" y="1256"/>
                  <a:pt x="86865" y="0"/>
                  <a:pt x="84776" y="942"/>
                </a:cubicBezTo>
                <a:cubicBezTo>
                  <a:pt x="3582" y="32041"/>
                  <a:pt x="3582" y="32041"/>
                  <a:pt x="3582" y="32041"/>
                </a:cubicBezTo>
                <a:cubicBezTo>
                  <a:pt x="1194" y="32984"/>
                  <a:pt x="0" y="35811"/>
                  <a:pt x="895" y="38324"/>
                </a:cubicBezTo>
                <a:cubicBezTo>
                  <a:pt x="13731" y="75706"/>
                  <a:pt x="13731" y="75706"/>
                  <a:pt x="13731" y="75706"/>
                </a:cubicBezTo>
                <a:cubicBezTo>
                  <a:pt x="13731" y="55602"/>
                  <a:pt x="13731" y="55602"/>
                  <a:pt x="13731" y="55602"/>
                </a:cubicBezTo>
                <a:cubicBezTo>
                  <a:pt x="13731" y="46806"/>
                  <a:pt x="20597" y="39267"/>
                  <a:pt x="28955" y="39267"/>
                </a:cubicBezTo>
                <a:cubicBezTo>
                  <a:pt x="50447" y="39267"/>
                  <a:pt x="50447" y="39267"/>
                  <a:pt x="50447" y="39267"/>
                </a:cubicBezTo>
                <a:cubicBezTo>
                  <a:pt x="76119" y="20418"/>
                  <a:pt x="76119" y="20418"/>
                  <a:pt x="76119" y="20418"/>
                </a:cubicBezTo>
                <a:cubicBezTo>
                  <a:pt x="90746" y="39267"/>
                  <a:pt x="90746" y="39267"/>
                  <a:pt x="90746" y="39267"/>
                </a:cubicBezTo>
                <a:lnTo>
                  <a:pt x="102686" y="39267"/>
                </a:lnTo>
                <a:close/>
                <a:moveTo>
                  <a:pt x="115522" y="50575"/>
                </a:moveTo>
                <a:cubicBezTo>
                  <a:pt x="28955" y="50575"/>
                  <a:pt x="28955" y="50575"/>
                  <a:pt x="28955" y="50575"/>
                </a:cubicBezTo>
                <a:cubicBezTo>
                  <a:pt x="26567" y="50575"/>
                  <a:pt x="24477" y="53089"/>
                  <a:pt x="24477" y="55602"/>
                </a:cubicBezTo>
                <a:cubicBezTo>
                  <a:pt x="24477" y="114973"/>
                  <a:pt x="24477" y="114973"/>
                  <a:pt x="24477" y="114973"/>
                </a:cubicBezTo>
                <a:cubicBezTo>
                  <a:pt x="24477" y="117801"/>
                  <a:pt x="26567" y="120000"/>
                  <a:pt x="28955" y="120000"/>
                </a:cubicBezTo>
                <a:cubicBezTo>
                  <a:pt x="115522" y="120000"/>
                  <a:pt x="115522" y="120000"/>
                  <a:pt x="115522" y="120000"/>
                </a:cubicBezTo>
                <a:cubicBezTo>
                  <a:pt x="117910" y="120000"/>
                  <a:pt x="120000" y="117801"/>
                  <a:pt x="120000" y="114973"/>
                </a:cubicBezTo>
                <a:cubicBezTo>
                  <a:pt x="120000" y="55602"/>
                  <a:pt x="120000" y="55602"/>
                  <a:pt x="120000" y="55602"/>
                </a:cubicBezTo>
                <a:cubicBezTo>
                  <a:pt x="120000" y="53089"/>
                  <a:pt x="117910" y="50575"/>
                  <a:pt x="115522" y="50575"/>
                </a:cubicBezTo>
                <a:close/>
                <a:moveTo>
                  <a:pt x="108656" y="107434"/>
                </a:moveTo>
                <a:cubicBezTo>
                  <a:pt x="37313" y="107434"/>
                  <a:pt x="37313" y="107434"/>
                  <a:pt x="37313" y="107434"/>
                </a:cubicBezTo>
                <a:cubicBezTo>
                  <a:pt x="37313" y="96439"/>
                  <a:pt x="37313" y="96439"/>
                  <a:pt x="37313" y="96439"/>
                </a:cubicBezTo>
                <a:cubicBezTo>
                  <a:pt x="48059" y="69738"/>
                  <a:pt x="48059" y="69738"/>
                  <a:pt x="48059" y="69738"/>
                </a:cubicBezTo>
                <a:cubicBezTo>
                  <a:pt x="64776" y="91099"/>
                  <a:pt x="64776" y="91099"/>
                  <a:pt x="64776" y="91099"/>
                </a:cubicBezTo>
                <a:cubicBezTo>
                  <a:pt x="80298" y="74450"/>
                  <a:pt x="80298" y="74450"/>
                  <a:pt x="80298" y="74450"/>
                </a:cubicBezTo>
                <a:cubicBezTo>
                  <a:pt x="100298" y="66910"/>
                  <a:pt x="100298" y="66910"/>
                  <a:pt x="100298" y="66910"/>
                </a:cubicBezTo>
                <a:cubicBezTo>
                  <a:pt x="108656" y="87015"/>
                  <a:pt x="108656" y="87015"/>
                  <a:pt x="108656" y="87015"/>
                </a:cubicBezTo>
                <a:lnTo>
                  <a:pt x="108656" y="10743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8"/>
          <p:cNvSpPr/>
          <p:nvPr/>
        </p:nvSpPr>
        <p:spPr>
          <a:xfrm>
            <a:off x="5328505" y="7418274"/>
            <a:ext cx="183827" cy="147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314" y="37500"/>
                </a:moveTo>
                <a:cubicBezTo>
                  <a:pt x="5685" y="37500"/>
                  <a:pt x="5685" y="37500"/>
                  <a:pt x="5685" y="37500"/>
                </a:cubicBezTo>
                <a:cubicBezTo>
                  <a:pt x="299" y="37500"/>
                  <a:pt x="0" y="40875"/>
                  <a:pt x="299" y="45000"/>
                </a:cubicBezTo>
                <a:cubicBezTo>
                  <a:pt x="5386" y="112500"/>
                  <a:pt x="5386" y="112500"/>
                  <a:pt x="5386" y="112500"/>
                </a:cubicBezTo>
                <a:cubicBezTo>
                  <a:pt x="5685" y="116625"/>
                  <a:pt x="6284" y="120000"/>
                  <a:pt x="11970" y="120000"/>
                </a:cubicBezTo>
                <a:cubicBezTo>
                  <a:pt x="108329" y="120000"/>
                  <a:pt x="108329" y="120000"/>
                  <a:pt x="108329" y="120000"/>
                </a:cubicBezTo>
                <a:cubicBezTo>
                  <a:pt x="114014" y="120000"/>
                  <a:pt x="114613" y="116625"/>
                  <a:pt x="114912" y="112500"/>
                </a:cubicBezTo>
                <a:cubicBezTo>
                  <a:pt x="119700" y="45000"/>
                  <a:pt x="119700" y="45000"/>
                  <a:pt x="119700" y="45000"/>
                </a:cubicBezTo>
                <a:cubicBezTo>
                  <a:pt x="120000" y="40875"/>
                  <a:pt x="120000" y="37500"/>
                  <a:pt x="114314" y="37500"/>
                </a:cubicBezTo>
                <a:close/>
                <a:moveTo>
                  <a:pt x="110423" y="21000"/>
                </a:moveTo>
                <a:cubicBezTo>
                  <a:pt x="109825" y="17625"/>
                  <a:pt x="106533" y="15000"/>
                  <a:pt x="103241" y="15000"/>
                </a:cubicBezTo>
                <a:cubicBezTo>
                  <a:pt x="62244" y="15000"/>
                  <a:pt x="62244" y="15000"/>
                  <a:pt x="62244" y="15000"/>
                </a:cubicBezTo>
                <a:cubicBezTo>
                  <a:pt x="58952" y="15000"/>
                  <a:pt x="54463" y="12750"/>
                  <a:pt x="52069" y="9750"/>
                </a:cubicBezTo>
                <a:cubicBezTo>
                  <a:pt x="48478" y="5250"/>
                  <a:pt x="48478" y="5250"/>
                  <a:pt x="48478" y="5250"/>
                </a:cubicBezTo>
                <a:cubicBezTo>
                  <a:pt x="46084" y="2250"/>
                  <a:pt x="41596" y="0"/>
                  <a:pt x="38304" y="0"/>
                </a:cubicBezTo>
                <a:cubicBezTo>
                  <a:pt x="18553" y="0"/>
                  <a:pt x="18553" y="0"/>
                  <a:pt x="18553" y="0"/>
                </a:cubicBezTo>
                <a:cubicBezTo>
                  <a:pt x="15261" y="0"/>
                  <a:pt x="12269" y="3375"/>
                  <a:pt x="11970" y="7500"/>
                </a:cubicBezTo>
                <a:cubicBezTo>
                  <a:pt x="10174" y="27000"/>
                  <a:pt x="10174" y="27000"/>
                  <a:pt x="10174" y="27000"/>
                </a:cubicBezTo>
                <a:cubicBezTo>
                  <a:pt x="111620" y="27000"/>
                  <a:pt x="111620" y="27000"/>
                  <a:pt x="111620" y="27000"/>
                </a:cubicBezTo>
                <a:lnTo>
                  <a:pt x="110423" y="21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499"/>
          <p:cNvSpPr/>
          <p:nvPr/>
        </p:nvSpPr>
        <p:spPr>
          <a:xfrm>
            <a:off x="5982311" y="7425692"/>
            <a:ext cx="183827" cy="147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954" y="22500"/>
                </a:moveTo>
                <a:cubicBezTo>
                  <a:pt x="101954" y="15000"/>
                  <a:pt x="95939" y="15000"/>
                  <a:pt x="95939" y="15000"/>
                </a:cubicBezTo>
                <a:cubicBezTo>
                  <a:pt x="24060" y="15000"/>
                  <a:pt x="24060" y="15000"/>
                  <a:pt x="24060" y="15000"/>
                </a:cubicBezTo>
                <a:cubicBezTo>
                  <a:pt x="24060" y="15000"/>
                  <a:pt x="18045" y="15000"/>
                  <a:pt x="18045" y="22500"/>
                </a:cubicBezTo>
                <a:cubicBezTo>
                  <a:pt x="18045" y="30000"/>
                  <a:pt x="18045" y="30000"/>
                  <a:pt x="18045" y="30000"/>
                </a:cubicBezTo>
                <a:cubicBezTo>
                  <a:pt x="101954" y="30000"/>
                  <a:pt x="101954" y="30000"/>
                  <a:pt x="101954" y="30000"/>
                </a:cubicBezTo>
                <a:lnTo>
                  <a:pt x="101954" y="22500"/>
                </a:lnTo>
                <a:close/>
                <a:moveTo>
                  <a:pt x="83909" y="0"/>
                </a:moveTo>
                <a:cubicBezTo>
                  <a:pt x="36090" y="0"/>
                  <a:pt x="36090" y="0"/>
                  <a:pt x="36090" y="0"/>
                </a:cubicBezTo>
                <a:cubicBezTo>
                  <a:pt x="36090" y="0"/>
                  <a:pt x="30075" y="0"/>
                  <a:pt x="30075" y="7500"/>
                </a:cubicBezTo>
                <a:cubicBezTo>
                  <a:pt x="89924" y="7500"/>
                  <a:pt x="89924" y="7500"/>
                  <a:pt x="89924" y="7500"/>
                </a:cubicBezTo>
                <a:cubicBezTo>
                  <a:pt x="89924" y="0"/>
                  <a:pt x="83909" y="0"/>
                  <a:pt x="83909" y="0"/>
                </a:cubicBezTo>
                <a:close/>
                <a:moveTo>
                  <a:pt x="113984" y="30000"/>
                </a:moveTo>
                <a:cubicBezTo>
                  <a:pt x="110375" y="25500"/>
                  <a:pt x="110375" y="25500"/>
                  <a:pt x="110375" y="25500"/>
                </a:cubicBezTo>
                <a:cubicBezTo>
                  <a:pt x="110375" y="37500"/>
                  <a:pt x="110375" y="37500"/>
                  <a:pt x="110375" y="37500"/>
                </a:cubicBezTo>
                <a:cubicBezTo>
                  <a:pt x="9624" y="37500"/>
                  <a:pt x="9624" y="37500"/>
                  <a:pt x="9624" y="37500"/>
                </a:cubicBezTo>
                <a:cubicBezTo>
                  <a:pt x="9624" y="25500"/>
                  <a:pt x="9624" y="25500"/>
                  <a:pt x="9624" y="25500"/>
                </a:cubicBezTo>
                <a:cubicBezTo>
                  <a:pt x="9624" y="25500"/>
                  <a:pt x="9624" y="25500"/>
                  <a:pt x="6315" y="30000"/>
                </a:cubicBezTo>
                <a:cubicBezTo>
                  <a:pt x="2706" y="34500"/>
                  <a:pt x="0" y="35625"/>
                  <a:pt x="1503" y="45000"/>
                </a:cubicBezTo>
                <a:cubicBezTo>
                  <a:pt x="3007" y="54375"/>
                  <a:pt x="9924" y="105375"/>
                  <a:pt x="10827" y="112500"/>
                </a:cubicBezTo>
                <a:cubicBezTo>
                  <a:pt x="12030" y="120000"/>
                  <a:pt x="18045" y="120000"/>
                  <a:pt x="18045" y="120000"/>
                </a:cubicBezTo>
                <a:cubicBezTo>
                  <a:pt x="101954" y="120000"/>
                  <a:pt x="101954" y="120000"/>
                  <a:pt x="101954" y="120000"/>
                </a:cubicBezTo>
                <a:cubicBezTo>
                  <a:pt x="101954" y="120000"/>
                  <a:pt x="108270" y="120000"/>
                  <a:pt x="109172" y="112500"/>
                </a:cubicBezTo>
                <a:cubicBezTo>
                  <a:pt x="110375" y="105375"/>
                  <a:pt x="117293" y="54375"/>
                  <a:pt x="118496" y="45000"/>
                </a:cubicBezTo>
                <a:cubicBezTo>
                  <a:pt x="119999" y="35625"/>
                  <a:pt x="117593" y="34500"/>
                  <a:pt x="113984" y="30000"/>
                </a:cubicBezTo>
                <a:close/>
                <a:moveTo>
                  <a:pt x="83909" y="70500"/>
                </a:moveTo>
                <a:cubicBezTo>
                  <a:pt x="83909" y="70500"/>
                  <a:pt x="83909" y="78000"/>
                  <a:pt x="77894" y="78000"/>
                </a:cubicBezTo>
                <a:cubicBezTo>
                  <a:pt x="42105" y="78000"/>
                  <a:pt x="42105" y="78000"/>
                  <a:pt x="42105" y="78000"/>
                </a:cubicBezTo>
                <a:cubicBezTo>
                  <a:pt x="36090" y="78000"/>
                  <a:pt x="36090" y="70500"/>
                  <a:pt x="36090" y="70500"/>
                </a:cubicBezTo>
                <a:cubicBezTo>
                  <a:pt x="36090" y="55500"/>
                  <a:pt x="36090" y="55500"/>
                  <a:pt x="36090" y="55500"/>
                </a:cubicBezTo>
                <a:cubicBezTo>
                  <a:pt x="44511" y="55500"/>
                  <a:pt x="44511" y="55500"/>
                  <a:pt x="44511" y="55500"/>
                </a:cubicBezTo>
                <a:cubicBezTo>
                  <a:pt x="44511" y="67500"/>
                  <a:pt x="44511" y="67500"/>
                  <a:pt x="44511" y="67500"/>
                </a:cubicBezTo>
                <a:cubicBezTo>
                  <a:pt x="75488" y="67500"/>
                  <a:pt x="75488" y="67500"/>
                  <a:pt x="75488" y="67500"/>
                </a:cubicBezTo>
                <a:cubicBezTo>
                  <a:pt x="75488" y="55500"/>
                  <a:pt x="75488" y="55500"/>
                  <a:pt x="75488" y="55500"/>
                </a:cubicBezTo>
                <a:cubicBezTo>
                  <a:pt x="83909" y="55500"/>
                  <a:pt x="83909" y="55500"/>
                  <a:pt x="83909" y="55500"/>
                </a:cubicBezTo>
                <a:lnTo>
                  <a:pt x="83909" y="705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8106" y="3658192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957320" y="3153682"/>
            <a:ext cx="2275840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ضرورت اجرای برنامه علمی: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57" name="Shape 1051"/>
          <p:cNvSpPr/>
          <p:nvPr/>
        </p:nvSpPr>
        <p:spPr>
          <a:xfrm>
            <a:off x="3219011" y="3875610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4960" y="3843822"/>
            <a:ext cx="2805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895700" y="3153682"/>
            <a:ext cx="2275840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جزئیات برنامه علمی: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65" name="Shape 1051"/>
          <p:cNvSpPr/>
          <p:nvPr/>
        </p:nvSpPr>
        <p:spPr>
          <a:xfrm>
            <a:off x="3219011" y="4493302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1051"/>
          <p:cNvSpPr/>
          <p:nvPr/>
        </p:nvSpPr>
        <p:spPr>
          <a:xfrm>
            <a:off x="3219011" y="6064687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1051"/>
          <p:cNvSpPr/>
          <p:nvPr/>
        </p:nvSpPr>
        <p:spPr>
          <a:xfrm>
            <a:off x="3249155" y="7076776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1640" y="7061616"/>
            <a:ext cx="2805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9062" y="4458973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6239" y="6064687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0" name="8-Point Star 59"/>
          <p:cNvSpPr/>
          <p:nvPr/>
        </p:nvSpPr>
        <p:spPr>
          <a:xfrm>
            <a:off x="172852" y="9005860"/>
            <a:ext cx="665347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66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05421"/>
            <a:ext cx="908774" cy="8877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93" y="105421"/>
            <a:ext cx="790757" cy="88776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8" y="-6441"/>
            <a:ext cx="1109893" cy="94106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5" y="8568728"/>
            <a:ext cx="1770325" cy="111843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-209989" y="86323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( بازدیدهای علمی ) </a:t>
            </a:r>
          </a:p>
        </p:txBody>
      </p:sp>
    </p:spTree>
    <p:extLst>
      <p:ext uri="{BB962C8B-B14F-4D97-AF65-F5344CB8AC3E}">
        <p14:creationId xmlns:p14="http://schemas.microsoft.com/office/powerpoint/2010/main" val="4802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52" grpId="0"/>
      <p:bldP spid="64" grpId="0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070285"/>
            <a:ext cx="6867239" cy="327396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>
                <a:solidFill>
                  <a:prstClr val="white"/>
                </a:solidFill>
                <a:cs typeface="B Mitra" panose="00000400000000000000" pitchFamily="2" charset="-78"/>
              </a:rPr>
              <a:t>عنوان بازید علمی 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429271"/>
            <a:ext cx="6867239" cy="67014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556366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200" dirty="0" smtClean="0">
                <a:solidFill>
                  <a:srgbClr val="36A9B7"/>
                </a:solidFill>
                <a:cs typeface="B Titr" panose="00000700000000000000" pitchFamily="2" charset="-78"/>
              </a:rPr>
              <a:t>نتایج برنامه</a:t>
            </a:r>
            <a:endParaRPr lang="en-US" sz="22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7" name="Shape 786"/>
          <p:cNvSpPr>
            <a:spLocks noGrp="1"/>
          </p:cNvSpPr>
          <p:nvPr>
            <p:ph type="pic" idx="3"/>
          </p:nvPr>
        </p:nvSpPr>
        <p:spPr>
          <a:xfrm>
            <a:off x="130972" y="243807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cxnSp>
        <p:nvCxnSpPr>
          <p:cNvPr id="56" name="Shape 1074"/>
          <p:cNvCxnSpPr/>
          <p:nvPr/>
        </p:nvCxnSpPr>
        <p:spPr>
          <a:xfrm>
            <a:off x="989408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" name="Shape 1076"/>
          <p:cNvCxnSpPr/>
          <p:nvPr/>
        </p:nvCxnSpPr>
        <p:spPr>
          <a:xfrm>
            <a:off x="2508864" y="433660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" name="Shape 1078"/>
          <p:cNvCxnSpPr/>
          <p:nvPr/>
        </p:nvCxnSpPr>
        <p:spPr>
          <a:xfrm>
            <a:off x="4104872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2" name="Shape 1080"/>
          <p:cNvCxnSpPr/>
          <p:nvPr/>
        </p:nvCxnSpPr>
        <p:spPr>
          <a:xfrm>
            <a:off x="5608460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" name="Title 1"/>
          <p:cNvSpPr txBox="1">
            <a:spLocks/>
          </p:cNvSpPr>
          <p:nvPr/>
        </p:nvSpPr>
        <p:spPr>
          <a:xfrm>
            <a:off x="524637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8254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695649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31819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16902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0519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60652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125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1453" y="7520482"/>
            <a:ext cx="6090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679812" y="6996823"/>
            <a:ext cx="5797328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توضیحات تکمیلی برنامه: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3" name="8-Point Star 32"/>
          <p:cNvSpPr/>
          <p:nvPr/>
        </p:nvSpPr>
        <p:spPr>
          <a:xfrm>
            <a:off x="172853" y="9005860"/>
            <a:ext cx="643334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67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91681"/>
            <a:ext cx="908774" cy="8877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3" y="91681"/>
            <a:ext cx="790757" cy="8877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7" y="137401"/>
            <a:ext cx="1109893" cy="9410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5" y="8568728"/>
            <a:ext cx="1770325" cy="111843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-166220" y="95560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( بازدیدهای علمی ) </a:t>
            </a:r>
          </a:p>
        </p:txBody>
      </p:sp>
    </p:spTree>
    <p:extLst>
      <p:ext uri="{BB962C8B-B14F-4D97-AF65-F5344CB8AC3E}">
        <p14:creationId xmlns:p14="http://schemas.microsoft.com/office/powerpoint/2010/main" val="27497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52" grpId="0"/>
      <p:bldP spid="71" grpId="0"/>
      <p:bldP spid="73" grpId="0"/>
      <p:bldP spid="75" grpId="0"/>
      <p:bldP spid="78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34436"/>
            <a:ext cx="6858000" cy="661786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62692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8861081"/>
            <a:ext cx="4867421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02390"/>
              </p:ext>
            </p:extLst>
          </p:nvPr>
        </p:nvGraphicFramePr>
        <p:xfrm>
          <a:off x="798245" y="5106636"/>
          <a:ext cx="5261510" cy="27609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معرفی انجمن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فعالیت های آموزشی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8-Point Star 19"/>
          <p:cNvSpPr/>
          <p:nvPr/>
        </p:nvSpPr>
        <p:spPr>
          <a:xfrm>
            <a:off x="172853" y="8655340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181621"/>
            <a:ext cx="908774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3" y="181621"/>
            <a:ext cx="790757" cy="8877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27" y="181621"/>
            <a:ext cx="1109893" cy="9410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8849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74534"/>
            <a:ext cx="6858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Mitra" panose="00000400000000000000" pitchFamily="2" charset="-78"/>
              </a:rPr>
              <a:t>گزارش </a:t>
            </a:r>
            <a:r>
              <a:rPr lang="fa-IR" sz="2400" b="1" dirty="0" smtClean="0">
                <a:cs typeface="B Mitra" panose="00000400000000000000" pitchFamily="2" charset="-78"/>
              </a:rPr>
              <a:t>عملکرد </a:t>
            </a:r>
            <a:r>
              <a:rPr lang="fa-IR" sz="2400" b="1" dirty="0">
                <a:cs typeface="B Mitra" panose="00000400000000000000" pitchFamily="2" charset="-78"/>
              </a:rPr>
              <a:t>انجمن </a:t>
            </a:r>
            <a:r>
              <a:rPr lang="fa-IR" sz="2400" b="1" dirty="0" smtClean="0">
                <a:cs typeface="B Mitra" panose="00000400000000000000" pitchFamily="2" charset="-78"/>
              </a:rPr>
              <a:t>علمی </a:t>
            </a:r>
            <a:r>
              <a:rPr lang="fa-IR" sz="2400" b="1" dirty="0">
                <a:cs typeface="B Mitra" panose="00000400000000000000" pitchFamily="2" charset="-78"/>
              </a:rPr>
              <a:t>دانشجویی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2400" b="1" dirty="0" smtClean="0">
                <a:cs typeface="B Mitra" panose="00000400000000000000" pitchFamily="2" charset="-78"/>
              </a:rPr>
              <a:t>در حوزه </a:t>
            </a:r>
            <a:r>
              <a:rPr lang="fa-IR" sz="2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6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1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3" y="8393913"/>
            <a:ext cx="2138027" cy="10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71699" y="86195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2" name="Rectangle 51"/>
          <p:cNvSpPr/>
          <p:nvPr/>
        </p:nvSpPr>
        <p:spPr>
          <a:xfrm>
            <a:off x="-26878" y="1919607"/>
            <a:ext cx="6867239" cy="588219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>
                <a:solidFill>
                  <a:prstClr val="white"/>
                </a:solidFill>
                <a:cs typeface="B Mitra" panose="00000400000000000000" pitchFamily="2" charset="-78"/>
              </a:rPr>
              <a:t>عنوان بازید علمی 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  <a:p>
            <a:pPr marL="266701" algn="ctr" rtl="1">
              <a:lnSpc>
                <a:spcPct val="150000"/>
              </a:lnSpc>
            </a:pP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537620"/>
            <a:ext cx="6867239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163" y="269950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500" dirty="0" smtClean="0">
                <a:solidFill>
                  <a:srgbClr val="36A9B7"/>
                </a:solidFill>
                <a:cs typeface="B Titr" panose="00000700000000000000" pitchFamily="2" charset="-78"/>
              </a:rPr>
              <a:t>همکاران اجرایی</a:t>
            </a:r>
            <a:endParaRPr lang="en-US" sz="25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78" name="Shape 512"/>
          <p:cNvSpPr>
            <a:spLocks noGrp="1"/>
          </p:cNvSpPr>
          <p:nvPr>
            <p:ph type="pic" idx="2"/>
          </p:nvPr>
        </p:nvSpPr>
        <p:spPr>
          <a:xfrm>
            <a:off x="579245" y="3242565"/>
            <a:ext cx="1209674" cy="1259526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513"/>
          <p:cNvSpPr>
            <a:spLocks noGrp="1"/>
          </p:cNvSpPr>
          <p:nvPr>
            <p:ph type="pic" idx="3"/>
          </p:nvPr>
        </p:nvSpPr>
        <p:spPr>
          <a:xfrm>
            <a:off x="2092286" y="3242564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0" name="Shape 514"/>
          <p:cNvSpPr>
            <a:spLocks noGrp="1"/>
          </p:cNvSpPr>
          <p:nvPr>
            <p:ph type="pic" idx="4"/>
          </p:nvPr>
        </p:nvSpPr>
        <p:spPr>
          <a:xfrm>
            <a:off x="3596665" y="323813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541"/>
          <p:cNvSpPr/>
          <p:nvPr/>
        </p:nvSpPr>
        <p:spPr>
          <a:xfrm>
            <a:off x="1298383" y="3320427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9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Shape 542"/>
          <p:cNvSpPr/>
          <p:nvPr/>
        </p:nvSpPr>
        <p:spPr>
          <a:xfrm>
            <a:off x="2822956" y="3320427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Shape 543"/>
          <p:cNvSpPr/>
          <p:nvPr/>
        </p:nvSpPr>
        <p:spPr>
          <a:xfrm>
            <a:off x="4302106" y="3315996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Shape 820"/>
          <p:cNvSpPr/>
          <p:nvPr/>
        </p:nvSpPr>
        <p:spPr>
          <a:xfrm>
            <a:off x="454312" y="444944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4" name="Shape 820"/>
          <p:cNvSpPr/>
          <p:nvPr/>
        </p:nvSpPr>
        <p:spPr>
          <a:xfrm>
            <a:off x="2004213" y="444944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5" name="Shape 820"/>
          <p:cNvSpPr/>
          <p:nvPr/>
        </p:nvSpPr>
        <p:spPr>
          <a:xfrm>
            <a:off x="3513600" y="444501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6" name="Shape 514"/>
          <p:cNvSpPr txBox="1">
            <a:spLocks/>
          </p:cNvSpPr>
          <p:nvPr/>
        </p:nvSpPr>
        <p:spPr>
          <a:xfrm>
            <a:off x="5101044" y="323813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87" name="Shape 543"/>
          <p:cNvSpPr/>
          <p:nvPr/>
        </p:nvSpPr>
        <p:spPr>
          <a:xfrm>
            <a:off x="5806485" y="3315996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Shape 820"/>
          <p:cNvSpPr/>
          <p:nvPr/>
        </p:nvSpPr>
        <p:spPr>
          <a:xfrm>
            <a:off x="5017979" y="444501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1" name="Shape 512"/>
          <p:cNvSpPr txBox="1">
            <a:spLocks/>
          </p:cNvSpPr>
          <p:nvPr/>
        </p:nvSpPr>
        <p:spPr>
          <a:xfrm>
            <a:off x="579245" y="5291087"/>
            <a:ext cx="1209674" cy="1259526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02" name="Shape 513"/>
          <p:cNvSpPr txBox="1">
            <a:spLocks/>
          </p:cNvSpPr>
          <p:nvPr/>
        </p:nvSpPr>
        <p:spPr>
          <a:xfrm>
            <a:off x="2092286" y="5291086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03" name="Shape 514"/>
          <p:cNvSpPr txBox="1">
            <a:spLocks/>
          </p:cNvSpPr>
          <p:nvPr/>
        </p:nvSpPr>
        <p:spPr>
          <a:xfrm>
            <a:off x="3596665" y="5286655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04" name="Shape 541"/>
          <p:cNvSpPr/>
          <p:nvPr/>
        </p:nvSpPr>
        <p:spPr>
          <a:xfrm>
            <a:off x="1298383" y="5368949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9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Shape 542"/>
          <p:cNvSpPr/>
          <p:nvPr/>
        </p:nvSpPr>
        <p:spPr>
          <a:xfrm>
            <a:off x="2822956" y="5368949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Shape 543"/>
          <p:cNvSpPr/>
          <p:nvPr/>
        </p:nvSpPr>
        <p:spPr>
          <a:xfrm>
            <a:off x="4302106" y="5364518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Shape 820"/>
          <p:cNvSpPr/>
          <p:nvPr/>
        </p:nvSpPr>
        <p:spPr>
          <a:xfrm>
            <a:off x="454312" y="6665609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8" name="Shape 820"/>
          <p:cNvSpPr/>
          <p:nvPr/>
        </p:nvSpPr>
        <p:spPr>
          <a:xfrm>
            <a:off x="2004213" y="6665609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9" name="Shape 820"/>
          <p:cNvSpPr/>
          <p:nvPr/>
        </p:nvSpPr>
        <p:spPr>
          <a:xfrm>
            <a:off x="3513600" y="6661178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10" name="Shape 514"/>
          <p:cNvSpPr txBox="1">
            <a:spLocks/>
          </p:cNvSpPr>
          <p:nvPr/>
        </p:nvSpPr>
        <p:spPr>
          <a:xfrm>
            <a:off x="5101044" y="5286655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11" name="Shape 543"/>
          <p:cNvSpPr/>
          <p:nvPr/>
        </p:nvSpPr>
        <p:spPr>
          <a:xfrm>
            <a:off x="5806485" y="5364518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Shape 820"/>
          <p:cNvSpPr/>
          <p:nvPr/>
        </p:nvSpPr>
        <p:spPr>
          <a:xfrm>
            <a:off x="5017979" y="6661178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51" name="8-Point Star 50"/>
          <p:cNvSpPr/>
          <p:nvPr/>
        </p:nvSpPr>
        <p:spPr>
          <a:xfrm>
            <a:off x="172852" y="9005860"/>
            <a:ext cx="715735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68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1" y="-19328"/>
            <a:ext cx="1109893" cy="9410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5" y="8568728"/>
            <a:ext cx="1770325" cy="111843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-316907" y="876274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( بازدیدهای علمی ) </a:t>
            </a:r>
          </a:p>
        </p:txBody>
      </p:sp>
    </p:spTree>
    <p:extLst>
      <p:ext uri="{BB962C8B-B14F-4D97-AF65-F5344CB8AC3E}">
        <p14:creationId xmlns:p14="http://schemas.microsoft.com/office/powerpoint/2010/main" val="11589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32665" y="20759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8" name="Rectangle 57"/>
          <p:cNvSpPr/>
          <p:nvPr/>
        </p:nvSpPr>
        <p:spPr>
          <a:xfrm>
            <a:off x="0" y="1688798"/>
            <a:ext cx="6867239" cy="322621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>
                <a:solidFill>
                  <a:prstClr val="white"/>
                </a:solidFill>
                <a:cs typeface="B Mitra" panose="00000400000000000000" pitchFamily="2" charset="-78"/>
              </a:rPr>
              <a:t>عنوان بازید علمی 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-64465" y="2098036"/>
            <a:ext cx="6867239" cy="67014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28890" y="2362842"/>
            <a:ext cx="4058541" cy="5335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800" dirty="0">
                <a:solidFill>
                  <a:srgbClr val="36A9B7"/>
                </a:solidFill>
                <a:cs typeface="B Titr" panose="00000700000000000000" pitchFamily="2" charset="-78"/>
              </a:rPr>
              <a:t>لینک‌های </a:t>
            </a:r>
            <a:r>
              <a:rPr lang="fa-IR" sz="1800" dirty="0" smtClean="0">
                <a:solidFill>
                  <a:srgbClr val="36A9B7"/>
                </a:solidFill>
                <a:cs typeface="B Titr" panose="00000700000000000000" pitchFamily="2" charset="-78"/>
              </a:rPr>
              <a:t>گزارش</a:t>
            </a:r>
            <a:endParaRPr lang="en-US" sz="18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529872" y="2621281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81688" y="276537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0821" y="306405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2673312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01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51" name="Shape 873"/>
          <p:cNvSpPr/>
          <p:nvPr/>
        </p:nvSpPr>
        <p:spPr>
          <a:xfrm>
            <a:off x="5166360" y="3144600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786"/>
          <p:cNvSpPr>
            <a:spLocks noGrp="1"/>
          </p:cNvSpPr>
          <p:nvPr>
            <p:ph type="pic" idx="3"/>
          </p:nvPr>
        </p:nvSpPr>
        <p:spPr>
          <a:xfrm>
            <a:off x="5051711" y="3326131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53" name="Text Placeholder 2"/>
          <p:cNvSpPr txBox="1">
            <a:spLocks/>
          </p:cNvSpPr>
          <p:nvPr/>
        </p:nvSpPr>
        <p:spPr>
          <a:xfrm>
            <a:off x="2703527" y="347022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012660" y="376890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27239" y="3378162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02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56" name="Shape 873"/>
          <p:cNvSpPr/>
          <p:nvPr/>
        </p:nvSpPr>
        <p:spPr>
          <a:xfrm>
            <a:off x="4688199" y="3849450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786"/>
          <p:cNvSpPr>
            <a:spLocks noGrp="1"/>
          </p:cNvSpPr>
          <p:nvPr>
            <p:ph type="pic" idx="3"/>
          </p:nvPr>
        </p:nvSpPr>
        <p:spPr>
          <a:xfrm>
            <a:off x="4569560" y="4031164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58" name="Text Placeholder 2"/>
          <p:cNvSpPr txBox="1">
            <a:spLocks/>
          </p:cNvSpPr>
          <p:nvPr/>
        </p:nvSpPr>
        <p:spPr>
          <a:xfrm>
            <a:off x="2221376" y="4175260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530509" y="4473938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145088" y="4083195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03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61" name="Shape 873"/>
          <p:cNvSpPr/>
          <p:nvPr/>
        </p:nvSpPr>
        <p:spPr>
          <a:xfrm>
            <a:off x="4206048" y="4554483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786"/>
          <p:cNvSpPr>
            <a:spLocks noGrp="1"/>
          </p:cNvSpPr>
          <p:nvPr>
            <p:ph type="pic" idx="3"/>
          </p:nvPr>
        </p:nvSpPr>
        <p:spPr>
          <a:xfrm>
            <a:off x="4081880" y="4743102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63" name="Text Placeholder 2"/>
          <p:cNvSpPr txBox="1">
            <a:spLocks/>
          </p:cNvSpPr>
          <p:nvPr/>
        </p:nvSpPr>
        <p:spPr>
          <a:xfrm>
            <a:off x="1733696" y="488719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042829" y="5185876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57408" y="4795133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04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66" name="Shape 873"/>
          <p:cNvSpPr/>
          <p:nvPr/>
        </p:nvSpPr>
        <p:spPr>
          <a:xfrm>
            <a:off x="3718368" y="5266421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786"/>
          <p:cNvSpPr>
            <a:spLocks noGrp="1"/>
          </p:cNvSpPr>
          <p:nvPr>
            <p:ph type="pic" idx="3"/>
          </p:nvPr>
        </p:nvSpPr>
        <p:spPr>
          <a:xfrm>
            <a:off x="3586580" y="546765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68" name="Text Placeholder 2"/>
          <p:cNvSpPr txBox="1">
            <a:spLocks/>
          </p:cNvSpPr>
          <p:nvPr/>
        </p:nvSpPr>
        <p:spPr>
          <a:xfrm>
            <a:off x="1238396" y="561175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47529" y="5910433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162108" y="5519690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05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1" name="Shape 873"/>
          <p:cNvSpPr/>
          <p:nvPr/>
        </p:nvSpPr>
        <p:spPr>
          <a:xfrm>
            <a:off x="3205277" y="5986166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786"/>
          <p:cNvSpPr>
            <a:spLocks noGrp="1"/>
          </p:cNvSpPr>
          <p:nvPr>
            <p:ph type="pic" idx="3"/>
          </p:nvPr>
        </p:nvSpPr>
        <p:spPr>
          <a:xfrm>
            <a:off x="4145088" y="6179597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73" name="Text Placeholder 2"/>
          <p:cNvSpPr txBox="1">
            <a:spLocks/>
          </p:cNvSpPr>
          <p:nvPr/>
        </p:nvSpPr>
        <p:spPr>
          <a:xfrm>
            <a:off x="1796904" y="632369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720616" y="6231628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06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5" name="Shape 873"/>
          <p:cNvSpPr/>
          <p:nvPr/>
        </p:nvSpPr>
        <p:spPr>
          <a:xfrm>
            <a:off x="3781576" y="6702916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104785" y="6641410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77" name="Shape 786"/>
          <p:cNvSpPr>
            <a:spLocks noGrp="1"/>
          </p:cNvSpPr>
          <p:nvPr>
            <p:ph type="pic" idx="3"/>
          </p:nvPr>
        </p:nvSpPr>
        <p:spPr>
          <a:xfrm>
            <a:off x="4709189" y="6894268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78" name="Text Placeholder 2"/>
          <p:cNvSpPr txBox="1">
            <a:spLocks/>
          </p:cNvSpPr>
          <p:nvPr/>
        </p:nvSpPr>
        <p:spPr>
          <a:xfrm>
            <a:off x="2361005" y="703836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284717" y="694629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07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80" name="Shape 873"/>
          <p:cNvSpPr/>
          <p:nvPr/>
        </p:nvSpPr>
        <p:spPr>
          <a:xfrm>
            <a:off x="4345677" y="7417587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668886" y="7356081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90" name="Shape 873"/>
          <p:cNvSpPr/>
          <p:nvPr/>
        </p:nvSpPr>
        <p:spPr>
          <a:xfrm>
            <a:off x="5375799" y="8813708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-1152" y="921248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2" name="8-Point Star 61"/>
          <p:cNvSpPr/>
          <p:nvPr/>
        </p:nvSpPr>
        <p:spPr>
          <a:xfrm>
            <a:off x="188092" y="9029606"/>
            <a:ext cx="726308" cy="42436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69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3981"/>
            <a:ext cx="908774" cy="8877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3981"/>
            <a:ext cx="790757" cy="8877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9" y="-20526"/>
            <a:ext cx="986885" cy="83676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5" y="8568728"/>
            <a:ext cx="1770325" cy="111843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-268918" y="630781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( بازدیدهای علمی ) </a:t>
            </a:r>
          </a:p>
        </p:txBody>
      </p:sp>
    </p:spTree>
    <p:extLst>
      <p:ext uri="{BB962C8B-B14F-4D97-AF65-F5344CB8AC3E}">
        <p14:creationId xmlns:p14="http://schemas.microsoft.com/office/powerpoint/2010/main" val="10148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902"/>
          <p:cNvSpPr>
            <a:spLocks noGrp="1"/>
          </p:cNvSpPr>
          <p:nvPr>
            <p:ph type="pic" idx="2"/>
          </p:nvPr>
        </p:nvSpPr>
        <p:spPr>
          <a:xfrm>
            <a:off x="1850816" y="3141882"/>
            <a:ext cx="2729484" cy="3639312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903"/>
          <p:cNvSpPr>
            <a:spLocks noGrp="1"/>
          </p:cNvSpPr>
          <p:nvPr>
            <p:ph type="pic" idx="3"/>
          </p:nvPr>
        </p:nvSpPr>
        <p:spPr>
          <a:xfrm>
            <a:off x="46373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904"/>
          <p:cNvSpPr>
            <a:spLocks noGrp="1"/>
          </p:cNvSpPr>
          <p:nvPr>
            <p:ph type="pic" idx="4"/>
          </p:nvPr>
        </p:nvSpPr>
        <p:spPr>
          <a:xfrm>
            <a:off x="46373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904"/>
          <p:cNvSpPr txBox="1">
            <a:spLocks/>
          </p:cNvSpPr>
          <p:nvPr/>
        </p:nvSpPr>
        <p:spPr>
          <a:xfrm>
            <a:off x="49421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7" name="Shape 904"/>
          <p:cNvSpPr txBox="1">
            <a:spLocks/>
          </p:cNvSpPr>
          <p:nvPr/>
        </p:nvSpPr>
        <p:spPr>
          <a:xfrm>
            <a:off x="1881296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8" name="Shape 904"/>
          <p:cNvSpPr txBox="1">
            <a:spLocks/>
          </p:cNvSpPr>
          <p:nvPr/>
        </p:nvSpPr>
        <p:spPr>
          <a:xfrm>
            <a:off x="3266612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2" name="Shape 904"/>
          <p:cNvSpPr txBox="1">
            <a:spLocks/>
          </p:cNvSpPr>
          <p:nvPr/>
        </p:nvSpPr>
        <p:spPr>
          <a:xfrm>
            <a:off x="465192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3" name="Shape 904"/>
          <p:cNvSpPr txBox="1">
            <a:spLocks/>
          </p:cNvSpPr>
          <p:nvPr/>
        </p:nvSpPr>
        <p:spPr>
          <a:xfrm>
            <a:off x="462144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4" name="Shape 904"/>
          <p:cNvSpPr txBox="1">
            <a:spLocks/>
          </p:cNvSpPr>
          <p:nvPr/>
        </p:nvSpPr>
        <p:spPr>
          <a:xfrm>
            <a:off x="462144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381958" y="2189254"/>
            <a:ext cx="6858163" cy="40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800" dirty="0" smtClean="0">
                <a:solidFill>
                  <a:srgbClr val="009999"/>
                </a:solidFill>
                <a:cs typeface="B Titr" panose="00000700000000000000" pitchFamily="2" charset="-78"/>
              </a:rPr>
              <a:t>گزارش تصویری</a:t>
            </a:r>
            <a:endParaRPr lang="en-US" sz="1800" dirty="0">
              <a:solidFill>
                <a:srgbClr val="009999"/>
              </a:solidFill>
              <a:cs typeface="B Titr" panose="00000700000000000000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21661"/>
            <a:ext cx="908774" cy="8877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21661"/>
            <a:ext cx="790757" cy="8877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8" y="152141"/>
            <a:ext cx="1035350" cy="87785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9239" y="1776112"/>
            <a:ext cx="6867239" cy="356002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168210"/>
            <a:ext cx="6867239" cy="67014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5728" y="928221"/>
            <a:ext cx="56082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عملکرد 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3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( بازدیدهای علمی )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51350" y="9401786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6" name="8-Point Star 35"/>
          <p:cNvSpPr/>
          <p:nvPr/>
        </p:nvSpPr>
        <p:spPr>
          <a:xfrm>
            <a:off x="172853" y="9101717"/>
            <a:ext cx="552875" cy="601979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6" y="854560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9777" y="2614608"/>
            <a:ext cx="6858000" cy="505460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77841" y="3214079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" y="8747761"/>
            <a:ext cx="4689385" cy="45720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-163" y="3705616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 smtClean="0">
                <a:solidFill>
                  <a:srgbClr val="07C5A1"/>
                </a:solidFill>
                <a:cs typeface="B Titr" panose="00000700000000000000" pitchFamily="2" charset="-78"/>
              </a:rPr>
              <a:t>انجمن علمی دانشجویی نام انجمن</a:t>
            </a:r>
            <a:endParaRPr lang="en-GB" sz="2400" b="1" dirty="0">
              <a:solidFill>
                <a:srgbClr val="07C5A1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9529" y="4366866"/>
            <a:ext cx="593938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181621"/>
            <a:ext cx="908774" cy="8877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86" y="181621"/>
            <a:ext cx="790757" cy="8877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39" y="-7514"/>
            <a:ext cx="1109893" cy="94106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88139" y="138522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20" name="8-Point Star 19"/>
          <p:cNvSpPr/>
          <p:nvPr/>
        </p:nvSpPr>
        <p:spPr>
          <a:xfrm>
            <a:off x="144651" y="8550553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7841" y="1211602"/>
            <a:ext cx="6858000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گزارش </a:t>
            </a:r>
            <a:r>
              <a:rPr lang="fa-IR" sz="2000" b="1" dirty="0" smtClean="0">
                <a:cs typeface="B Mitra" panose="00000400000000000000" pitchFamily="2" charset="-78"/>
              </a:rPr>
              <a:t>عملکرد </a:t>
            </a:r>
            <a:r>
              <a:rPr lang="fa-IR" sz="2000" b="1" dirty="0">
                <a:cs typeface="B Mitra" panose="00000400000000000000" pitchFamily="2" charset="-78"/>
              </a:rPr>
              <a:t>انجمن </a:t>
            </a:r>
            <a:r>
              <a:rPr lang="fa-IR" sz="2000" b="1" dirty="0" smtClean="0">
                <a:cs typeface="B Mitra" panose="00000400000000000000" pitchFamily="2" charset="-78"/>
              </a:rPr>
              <a:t>علمی </a:t>
            </a:r>
            <a:r>
              <a:rPr lang="fa-IR" sz="2000" b="1" dirty="0">
                <a:cs typeface="B Mitra" panose="00000400000000000000" pitchFamily="2" charset="-78"/>
              </a:rPr>
              <a:t>دانشجویی </a:t>
            </a: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2000" b="1" dirty="0" smtClean="0">
                <a:cs typeface="B Mitra" panose="00000400000000000000" pitchFamily="2" charset="-78"/>
              </a:rPr>
              <a:t>در حوزه </a:t>
            </a:r>
            <a:r>
              <a:rPr lang="fa-IR" sz="2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5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05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3" y="8276095"/>
            <a:ext cx="2138027" cy="11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8-Point Star 19"/>
          <p:cNvSpPr/>
          <p:nvPr/>
        </p:nvSpPr>
        <p:spPr>
          <a:xfrm>
            <a:off x="233346" y="8596273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2294971"/>
            <a:ext cx="6858000" cy="460345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تاسیس و انتخابات انجمن علمی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785796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690546" y="8808720"/>
            <a:ext cx="4088557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17022"/>
              </p:ext>
            </p:extLst>
          </p:nvPr>
        </p:nvGraphicFramePr>
        <p:xfrm>
          <a:off x="471489" y="3544892"/>
          <a:ext cx="5915024" cy="91382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7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تاریخ تاسیس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شماره دوره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تاریخ برگزاری انتخابات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799712" y="3193732"/>
            <a:ext cx="6671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تأسیس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5156907" y="4996937"/>
            <a:ext cx="1309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انتخابات انجمن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42548"/>
              </p:ext>
            </p:extLst>
          </p:nvPr>
        </p:nvGraphicFramePr>
        <p:xfrm>
          <a:off x="471489" y="5462233"/>
          <a:ext cx="5915024" cy="9463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3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تعداد شرکت­کنندگان در انتخابات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تعداد نفرات کاندیدای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تعداد نفرات عضو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نیازبه تکمیل ندارد</a:t>
                      </a: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79764"/>
              </p:ext>
            </p:extLst>
          </p:nvPr>
        </p:nvGraphicFramePr>
        <p:xfrm>
          <a:off x="2313709" y="7044955"/>
          <a:ext cx="2752405" cy="114265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5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9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تعداد کل دانشجویان همکار انجمن علمی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63" y="181621"/>
            <a:ext cx="908774" cy="887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81" y="36151"/>
            <a:ext cx="1109893" cy="9410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3478" y="84273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156724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3" y="8276095"/>
            <a:ext cx="2138027" cy="11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77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189007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232072" y="8569631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2255348"/>
            <a:ext cx="6858000" cy="42107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افتخارات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72117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1493" y="8785946"/>
            <a:ext cx="4526279" cy="588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4647153" y="2965132"/>
            <a:ext cx="18197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افتخارات 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34505"/>
              </p:ext>
            </p:extLst>
          </p:nvPr>
        </p:nvGraphicFramePr>
        <p:xfrm>
          <a:off x="471488" y="3654046"/>
          <a:ext cx="5915025" cy="458861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44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3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مقام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عنوان جشنواره، مسابقه، رقابت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توضیحات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61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2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2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2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92592" y="939630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3" y="8276095"/>
            <a:ext cx="2138027" cy="11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13214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3330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90658" y="8914425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2045026"/>
            <a:ext cx="6858000" cy="3723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اعضای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46209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2083" y="9109173"/>
            <a:ext cx="4426114" cy="85003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3590775" y="2614612"/>
            <a:ext cx="28761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اعضای شورای مرکزی 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34090"/>
              </p:ext>
            </p:extLst>
          </p:nvPr>
        </p:nvGraphicFramePr>
        <p:xfrm>
          <a:off x="478586" y="3140839"/>
          <a:ext cx="5900829" cy="231179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33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3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811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نام و نام‌خانوادگي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سمت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مقطع تحصیلی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سال ورود به دانشگاه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spc="-40">
                          <a:effectLst/>
                          <a:cs typeface="B Zar" panose="00000400000000000000" pitchFamily="2" charset="-78"/>
                        </a:rPr>
                        <a:t>مدت فعاليت در انجمن علمی (سال)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پست الكترونيك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Shape 513"/>
          <p:cNvSpPr>
            <a:spLocks noGrp="1"/>
          </p:cNvSpPr>
          <p:nvPr>
            <p:ph type="pic" idx="3"/>
          </p:nvPr>
        </p:nvSpPr>
        <p:spPr>
          <a:xfrm>
            <a:off x="3068543" y="5594007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5" name="Shape 513"/>
          <p:cNvSpPr>
            <a:spLocks noGrp="1"/>
          </p:cNvSpPr>
          <p:nvPr>
            <p:ph type="pic" idx="3"/>
          </p:nvPr>
        </p:nvSpPr>
        <p:spPr>
          <a:xfrm>
            <a:off x="2314429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6" name="Shape 513"/>
          <p:cNvSpPr>
            <a:spLocks noGrp="1"/>
          </p:cNvSpPr>
          <p:nvPr>
            <p:ph type="pic" idx="3"/>
          </p:nvPr>
        </p:nvSpPr>
        <p:spPr>
          <a:xfrm>
            <a:off x="818593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8" name="Shape 513"/>
          <p:cNvSpPr>
            <a:spLocks noGrp="1"/>
          </p:cNvSpPr>
          <p:nvPr>
            <p:ph type="pic" idx="3"/>
          </p:nvPr>
        </p:nvSpPr>
        <p:spPr>
          <a:xfrm>
            <a:off x="3810265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9" name="Shape 819"/>
          <p:cNvSpPr/>
          <p:nvPr/>
        </p:nvSpPr>
        <p:spPr>
          <a:xfrm>
            <a:off x="2697717" y="6577754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Shape 819"/>
          <p:cNvSpPr/>
          <p:nvPr/>
        </p:nvSpPr>
        <p:spPr>
          <a:xfrm>
            <a:off x="3444519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4940355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Shape 819"/>
          <p:cNvSpPr/>
          <p:nvPr/>
        </p:nvSpPr>
        <p:spPr>
          <a:xfrm>
            <a:off x="1934898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Shape 819"/>
          <p:cNvSpPr/>
          <p:nvPr/>
        </p:nvSpPr>
        <p:spPr>
          <a:xfrm>
            <a:off x="452847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Shape 513"/>
          <p:cNvSpPr>
            <a:spLocks noGrp="1"/>
          </p:cNvSpPr>
          <p:nvPr>
            <p:ph type="pic" idx="3"/>
          </p:nvPr>
        </p:nvSpPr>
        <p:spPr>
          <a:xfrm>
            <a:off x="5306101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92592" y="93963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1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76" y="8718554"/>
            <a:ext cx="1770325" cy="91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48" y="-83965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27207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286110" y="8521307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72694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استاد مشاور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38589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721661" y="8749907"/>
            <a:ext cx="4199794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475905" y="2889858"/>
            <a:ext cx="9909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استاد مشاور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27" name="Shape 513"/>
          <p:cNvSpPr>
            <a:spLocks noGrp="1"/>
          </p:cNvSpPr>
          <p:nvPr>
            <p:ph type="pic" idx="3"/>
          </p:nvPr>
        </p:nvSpPr>
        <p:spPr>
          <a:xfrm>
            <a:off x="2962350" y="2989538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74331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81938"/>
              </p:ext>
            </p:extLst>
          </p:nvPr>
        </p:nvGraphicFramePr>
        <p:xfrm>
          <a:off x="471489" y="4238939"/>
          <a:ext cx="5915024" cy="104916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376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استاد مشاور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نام و نام خانوادگی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سوابق و مرتبه علمی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پست الکترونیک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3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Shape 513"/>
          <p:cNvSpPr>
            <a:spLocks noGrp="1"/>
          </p:cNvSpPr>
          <p:nvPr>
            <p:ph type="pic" idx="3"/>
          </p:nvPr>
        </p:nvSpPr>
        <p:spPr>
          <a:xfrm>
            <a:off x="84982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706465" y="5605874"/>
            <a:ext cx="1760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مشاورین </a:t>
            </a:r>
            <a:r>
              <a:rPr lang="fa-IR" sz="1600" b="1" dirty="0">
                <a:solidFill>
                  <a:srgbClr val="07C5A1"/>
                </a:solidFill>
                <a:cs typeface="B Zar" panose="00000400000000000000" pitchFamily="2" charset="-78"/>
              </a:rPr>
              <a:t>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37" name="Shape 819"/>
          <p:cNvSpPr/>
          <p:nvPr/>
        </p:nvSpPr>
        <p:spPr>
          <a:xfrm>
            <a:off x="212507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Shape 513"/>
          <p:cNvSpPr>
            <a:spLocks noGrp="1"/>
          </p:cNvSpPr>
          <p:nvPr>
            <p:ph type="pic" idx="3"/>
          </p:nvPr>
        </p:nvSpPr>
        <p:spPr>
          <a:xfrm>
            <a:off x="223158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9" name="Shape 819"/>
          <p:cNvSpPr/>
          <p:nvPr/>
        </p:nvSpPr>
        <p:spPr>
          <a:xfrm>
            <a:off x="354747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Shape 513"/>
          <p:cNvSpPr>
            <a:spLocks noGrp="1"/>
          </p:cNvSpPr>
          <p:nvPr>
            <p:ph type="pic" idx="3"/>
          </p:nvPr>
        </p:nvSpPr>
        <p:spPr>
          <a:xfrm>
            <a:off x="365398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1" name="Shape 819"/>
          <p:cNvSpPr/>
          <p:nvPr/>
        </p:nvSpPr>
        <p:spPr>
          <a:xfrm>
            <a:off x="4921455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Shape 513"/>
          <p:cNvSpPr>
            <a:spLocks noGrp="1"/>
          </p:cNvSpPr>
          <p:nvPr>
            <p:ph type="pic" idx="3"/>
          </p:nvPr>
        </p:nvSpPr>
        <p:spPr>
          <a:xfrm>
            <a:off x="5027967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" y="896495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67" y="8321890"/>
            <a:ext cx="1770325" cy="10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2062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2111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80625" y="8803947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52882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معرفی</a:t>
            </a:r>
            <a:r>
              <a:rPr lang="en-US" sz="2400" b="1" dirty="0" smtClean="0"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cs typeface="B Mitra" panose="00000400000000000000" pitchFamily="2" charset="-78"/>
              </a:rPr>
              <a:t>سایر اعضای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18777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537825" y="9034321"/>
            <a:ext cx="4217055" cy="47866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025462" y="2316729"/>
            <a:ext cx="14414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دانشجویان همکار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74331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Shape 513"/>
          <p:cNvSpPr>
            <a:spLocks noGrp="1"/>
          </p:cNvSpPr>
          <p:nvPr>
            <p:ph type="pic" idx="3"/>
          </p:nvPr>
        </p:nvSpPr>
        <p:spPr>
          <a:xfrm>
            <a:off x="84982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7" name="Shape 819"/>
          <p:cNvSpPr/>
          <p:nvPr/>
        </p:nvSpPr>
        <p:spPr>
          <a:xfrm>
            <a:off x="212507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Shape 513"/>
          <p:cNvSpPr>
            <a:spLocks noGrp="1"/>
          </p:cNvSpPr>
          <p:nvPr>
            <p:ph type="pic" idx="3"/>
          </p:nvPr>
        </p:nvSpPr>
        <p:spPr>
          <a:xfrm>
            <a:off x="223158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9" name="Shape 819"/>
          <p:cNvSpPr/>
          <p:nvPr/>
        </p:nvSpPr>
        <p:spPr>
          <a:xfrm>
            <a:off x="354747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Shape 513"/>
          <p:cNvSpPr>
            <a:spLocks noGrp="1"/>
          </p:cNvSpPr>
          <p:nvPr>
            <p:ph type="pic" idx="3"/>
          </p:nvPr>
        </p:nvSpPr>
        <p:spPr>
          <a:xfrm>
            <a:off x="365398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1" name="Shape 819"/>
          <p:cNvSpPr/>
          <p:nvPr/>
        </p:nvSpPr>
        <p:spPr>
          <a:xfrm>
            <a:off x="4921455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Shape 513"/>
          <p:cNvSpPr>
            <a:spLocks noGrp="1"/>
          </p:cNvSpPr>
          <p:nvPr>
            <p:ph type="pic" idx="3"/>
          </p:nvPr>
        </p:nvSpPr>
        <p:spPr>
          <a:xfrm>
            <a:off x="5027967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4" name="Shape 819"/>
          <p:cNvSpPr/>
          <p:nvPr/>
        </p:nvSpPr>
        <p:spPr>
          <a:xfrm>
            <a:off x="74331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Shape 513"/>
          <p:cNvSpPr>
            <a:spLocks noGrp="1"/>
          </p:cNvSpPr>
          <p:nvPr>
            <p:ph type="pic" idx="3"/>
          </p:nvPr>
        </p:nvSpPr>
        <p:spPr>
          <a:xfrm>
            <a:off x="84982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6" name="Shape 819"/>
          <p:cNvSpPr/>
          <p:nvPr/>
        </p:nvSpPr>
        <p:spPr>
          <a:xfrm>
            <a:off x="212507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Shape 513"/>
          <p:cNvSpPr>
            <a:spLocks noGrp="1"/>
          </p:cNvSpPr>
          <p:nvPr>
            <p:ph type="pic" idx="3"/>
          </p:nvPr>
        </p:nvSpPr>
        <p:spPr>
          <a:xfrm>
            <a:off x="223158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9" name="Shape 819"/>
          <p:cNvSpPr/>
          <p:nvPr/>
        </p:nvSpPr>
        <p:spPr>
          <a:xfrm>
            <a:off x="354747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Shape 513"/>
          <p:cNvSpPr>
            <a:spLocks noGrp="1"/>
          </p:cNvSpPr>
          <p:nvPr>
            <p:ph type="pic" idx="3"/>
          </p:nvPr>
        </p:nvSpPr>
        <p:spPr>
          <a:xfrm>
            <a:off x="365398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2" name="Shape 819"/>
          <p:cNvSpPr/>
          <p:nvPr/>
        </p:nvSpPr>
        <p:spPr>
          <a:xfrm>
            <a:off x="4921455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Shape 513"/>
          <p:cNvSpPr>
            <a:spLocks noGrp="1"/>
          </p:cNvSpPr>
          <p:nvPr>
            <p:ph type="pic" idx="3"/>
          </p:nvPr>
        </p:nvSpPr>
        <p:spPr>
          <a:xfrm>
            <a:off x="5027967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4" name="Shape 819"/>
          <p:cNvSpPr/>
          <p:nvPr/>
        </p:nvSpPr>
        <p:spPr>
          <a:xfrm>
            <a:off x="74331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Shape 513"/>
          <p:cNvSpPr>
            <a:spLocks noGrp="1"/>
          </p:cNvSpPr>
          <p:nvPr>
            <p:ph type="pic" idx="3"/>
          </p:nvPr>
        </p:nvSpPr>
        <p:spPr>
          <a:xfrm>
            <a:off x="84982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5" name="Shape 819"/>
          <p:cNvSpPr/>
          <p:nvPr/>
        </p:nvSpPr>
        <p:spPr>
          <a:xfrm>
            <a:off x="212507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Shape 513"/>
          <p:cNvSpPr>
            <a:spLocks noGrp="1"/>
          </p:cNvSpPr>
          <p:nvPr>
            <p:ph type="pic" idx="3"/>
          </p:nvPr>
        </p:nvSpPr>
        <p:spPr>
          <a:xfrm>
            <a:off x="223158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7" name="Shape 819"/>
          <p:cNvSpPr/>
          <p:nvPr/>
        </p:nvSpPr>
        <p:spPr>
          <a:xfrm>
            <a:off x="354747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Shape 513"/>
          <p:cNvSpPr>
            <a:spLocks noGrp="1"/>
          </p:cNvSpPr>
          <p:nvPr>
            <p:ph type="pic" idx="3"/>
          </p:nvPr>
        </p:nvSpPr>
        <p:spPr>
          <a:xfrm>
            <a:off x="365398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9" name="Shape 819"/>
          <p:cNvSpPr/>
          <p:nvPr/>
        </p:nvSpPr>
        <p:spPr>
          <a:xfrm>
            <a:off x="4921455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Shape 513"/>
          <p:cNvSpPr>
            <a:spLocks noGrp="1"/>
          </p:cNvSpPr>
          <p:nvPr>
            <p:ph type="pic" idx="3"/>
          </p:nvPr>
        </p:nvSpPr>
        <p:spPr>
          <a:xfrm>
            <a:off x="5027967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1" name="Shape 819"/>
          <p:cNvSpPr/>
          <p:nvPr/>
        </p:nvSpPr>
        <p:spPr>
          <a:xfrm>
            <a:off x="743310" y="8301711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Shape 513"/>
          <p:cNvSpPr>
            <a:spLocks noGrp="1"/>
          </p:cNvSpPr>
          <p:nvPr>
            <p:ph type="pic" idx="3"/>
          </p:nvPr>
        </p:nvSpPr>
        <p:spPr>
          <a:xfrm>
            <a:off x="84982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3" name="Shape 819"/>
          <p:cNvSpPr/>
          <p:nvPr/>
        </p:nvSpPr>
        <p:spPr>
          <a:xfrm>
            <a:off x="2125070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Shape 513"/>
          <p:cNvSpPr>
            <a:spLocks noGrp="1"/>
          </p:cNvSpPr>
          <p:nvPr>
            <p:ph type="pic" idx="3"/>
          </p:nvPr>
        </p:nvSpPr>
        <p:spPr>
          <a:xfrm>
            <a:off x="223158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5" name="Shape 819"/>
          <p:cNvSpPr/>
          <p:nvPr/>
        </p:nvSpPr>
        <p:spPr>
          <a:xfrm>
            <a:off x="3547470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Shape 513"/>
          <p:cNvSpPr>
            <a:spLocks noGrp="1"/>
          </p:cNvSpPr>
          <p:nvPr>
            <p:ph type="pic" idx="3"/>
          </p:nvPr>
        </p:nvSpPr>
        <p:spPr>
          <a:xfrm>
            <a:off x="365398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7" name="Shape 819"/>
          <p:cNvSpPr/>
          <p:nvPr/>
        </p:nvSpPr>
        <p:spPr>
          <a:xfrm>
            <a:off x="4921455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Shape 513"/>
          <p:cNvSpPr>
            <a:spLocks noGrp="1"/>
          </p:cNvSpPr>
          <p:nvPr>
            <p:ph type="pic" idx="3"/>
          </p:nvPr>
        </p:nvSpPr>
        <p:spPr>
          <a:xfrm>
            <a:off x="5027967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25" y="712398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5" y="8718554"/>
            <a:ext cx="1770325" cy="9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0725"/>
            <a:ext cx="6858000" cy="5389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63" y="181621"/>
            <a:ext cx="908774" cy="808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73" y="181621"/>
            <a:ext cx="790757" cy="887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17" y="181621"/>
            <a:ext cx="1109893" cy="9410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208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70963" y="1517078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عملکرد </a:t>
            </a:r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انجمن آموزش محور</a:t>
            </a:r>
          </a:p>
          <a:p>
            <a:pPr algn="ctr" rtl="1"/>
            <a:endParaRPr lang="fa-IR" sz="4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89" y="8666167"/>
            <a:ext cx="1997811" cy="12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 cap="flat">
          <a:solidFill>
            <a:schemeClr val="accent5"/>
          </a:solidFill>
          <a:miter lim="400000"/>
        </a:ln>
        <a:effectLst/>
      </a:spPr>
      <a:bodyPr wrap="square" lIns="50800" tIns="50800" rIns="50800" bIns="50800" numCol="1" anchor="ctr">
        <a:noAutofit/>
      </a:bodyPr>
      <a:lstStyle>
        <a:defPPr>
          <a:defRPr sz="3200">
            <a:solidFill>
              <a:srgbClr val="FFFFFF"/>
            </a:solidFill>
            <a:latin typeface="+mn-lt"/>
            <a:ea typeface="+mn-ea"/>
            <a:cs typeface="+mn-cs"/>
            <a:sym typeface="Helvetica Ligh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3806</TotalTime>
  <Words>1068</Words>
  <Application>Microsoft Office PowerPoint</Application>
  <PresentationFormat>A4 Paper (210x297 mm)</PresentationFormat>
  <Paragraphs>369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Arial</vt:lpstr>
      <vt:lpstr>B Lotus</vt:lpstr>
      <vt:lpstr>B Mitra</vt:lpstr>
      <vt:lpstr>B Nazanin</vt:lpstr>
      <vt:lpstr>B Titr</vt:lpstr>
      <vt:lpstr>B Yekan</vt:lpstr>
      <vt:lpstr>B Zar</vt:lpstr>
      <vt:lpstr>Calibri</vt:lpstr>
      <vt:lpstr>Calibri Light</vt:lpstr>
      <vt:lpstr>Fira Sans Book</vt:lpstr>
      <vt:lpstr>FontAwesome</vt:lpstr>
      <vt:lpstr>Helvetica Light</vt:lpstr>
      <vt:lpstr>Lato</vt:lpstr>
      <vt:lpstr>Roboto</vt:lpstr>
      <vt:lpstr>Ruda</vt:lpstr>
      <vt:lpstr>U.S. 101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mo77</cp:lastModifiedBy>
  <cp:revision>508</cp:revision>
  <cp:lastPrinted>2016-06-18T07:11:26Z</cp:lastPrinted>
  <dcterms:created xsi:type="dcterms:W3CDTF">2016-06-14T09:18:07Z</dcterms:created>
  <dcterms:modified xsi:type="dcterms:W3CDTF">2023-07-27T12:43:00Z</dcterms:modified>
</cp:coreProperties>
</file>